
<file path=[Content_Types].xml><?xml version="1.0" encoding="utf-8"?>
<Types xmlns="http://schemas.openxmlformats.org/package/2006/content-types">
  <Default Extension="png" ContentType="image/png"/>
  <Default Extension="mp3" ContentType="audio/mpe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4.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5.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9"/>
  </p:notesMasterIdLst>
  <p:handoutMasterIdLst>
    <p:handoutMasterId r:id="rId20"/>
  </p:handoutMasterIdLst>
  <p:sldIdLst>
    <p:sldId id="256" r:id="rId5"/>
    <p:sldId id="261" r:id="rId6"/>
    <p:sldId id="274" r:id="rId7"/>
    <p:sldId id="316" r:id="rId8"/>
    <p:sldId id="269" r:id="rId9"/>
    <p:sldId id="366" r:id="rId10"/>
    <p:sldId id="271" r:id="rId11"/>
    <p:sldId id="367" r:id="rId12"/>
    <p:sldId id="293" r:id="rId13"/>
    <p:sldId id="292" r:id="rId14"/>
    <p:sldId id="287" r:id="rId15"/>
    <p:sldId id="365" r:id="rId16"/>
    <p:sldId id="279" r:id="rId17"/>
    <p:sldId id="260" r:id="rId18"/>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8000"/>
    <a:srgbClr val="CC0000"/>
    <a:srgbClr val="FF6600"/>
    <a:srgbClr val="660033"/>
    <a:srgbClr val="660066"/>
    <a:srgbClr val="CCFFFF"/>
    <a:srgbClr val="360036"/>
    <a:srgbClr val="640064"/>
    <a:srgbClr val="4200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33" autoAdjust="0"/>
    <p:restoredTop sz="77982" autoAdjust="0"/>
  </p:normalViewPr>
  <p:slideViewPr>
    <p:cSldViewPr>
      <p:cViewPr varScale="1">
        <p:scale>
          <a:sx n="58" d="100"/>
          <a:sy n="58" d="100"/>
        </p:scale>
        <p:origin x="1456" y="4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60" d="100"/>
          <a:sy n="60" d="100"/>
        </p:scale>
        <p:origin x="3187" y="3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D310E3E-C64B-41A4-A508-8CE0ED81C3D3}" type="datetimeFigureOut">
              <a:rPr lang="en-US" smtClean="0"/>
              <a:pPr/>
              <a:t>4/25/2023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9E26A7D-2792-4F03-9F91-B961D07F1853}" type="slidenum">
              <a:rPr lang="en-US" smtClean="0"/>
              <a:pPr/>
              <a:t>‹#›</a:t>
            </a:fld>
            <a:endParaRPr lang="en-US"/>
          </a:p>
        </p:txBody>
      </p:sp>
    </p:spTree>
    <p:extLst>
      <p:ext uri="{BB962C8B-B14F-4D97-AF65-F5344CB8AC3E}">
        <p14:creationId xmlns:p14="http://schemas.microsoft.com/office/powerpoint/2010/main" val="1598463399"/>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614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26B286DB-C50B-484C-A5B6-2AE944CA4CB5}" type="slidenum">
              <a:rPr lang="en-US"/>
              <a:pPr/>
              <a:t>‹#›</a:t>
            </a:fld>
            <a:endParaRPr lang="en-US"/>
          </a:p>
        </p:txBody>
      </p:sp>
    </p:spTree>
    <p:extLst>
      <p:ext uri="{BB962C8B-B14F-4D97-AF65-F5344CB8AC3E}">
        <p14:creationId xmlns:p14="http://schemas.microsoft.com/office/powerpoint/2010/main" val="174166869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mn-ea"/>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mn-ea"/>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mn-ea"/>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this lesson provides a short introduction on the concept of functions, which is really just a set of code that is given a name. Why are we doing this? Frankly, it’s because </a:t>
            </a:r>
            <a:r>
              <a:rPr lang="en-US" dirty="0" err="1"/>
              <a:t>Coursemology</a:t>
            </a:r>
            <a:r>
              <a:rPr lang="en-US" dirty="0"/>
              <a:t> uses functions, and if we don’t teach you this, you might get very confused. So this lesson is not a full explanation of functions, it is just enough to get you started with </a:t>
            </a:r>
            <a:r>
              <a:rPr lang="en-US" dirty="0" err="1"/>
              <a:t>Coursemology</a:t>
            </a:r>
            <a:r>
              <a:rPr lang="en-US" dirty="0"/>
              <a:t>.</a:t>
            </a:r>
          </a:p>
        </p:txBody>
      </p:sp>
      <p:sp>
        <p:nvSpPr>
          <p:cNvPr id="4" name="Slide Number Placeholder 3"/>
          <p:cNvSpPr>
            <a:spLocks noGrp="1"/>
          </p:cNvSpPr>
          <p:nvPr>
            <p:ph type="sldNum" sz="quarter" idx="5"/>
          </p:nvPr>
        </p:nvSpPr>
        <p:spPr/>
        <p:txBody>
          <a:bodyPr/>
          <a:lstStyle/>
          <a:p>
            <a:fld id="{26B286DB-C50B-484C-A5B6-2AE944CA4CB5}" type="slidenum">
              <a:rPr lang="en-US" smtClean="0"/>
              <a:pPr/>
              <a:t>1</a:t>
            </a:fld>
            <a:endParaRPr lang="en-US"/>
          </a:p>
        </p:txBody>
      </p:sp>
    </p:spTree>
    <p:extLst>
      <p:ext uri="{BB962C8B-B14F-4D97-AF65-F5344CB8AC3E}">
        <p14:creationId xmlns:p14="http://schemas.microsoft.com/office/powerpoint/2010/main" val="11269205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a:p>
        </p:txBody>
      </p:sp>
      <p:sp>
        <p:nvSpPr>
          <p:cNvPr id="4" name="Slide Number Placeholder 3"/>
          <p:cNvSpPr>
            <a:spLocks noGrp="1"/>
          </p:cNvSpPr>
          <p:nvPr>
            <p:ph type="sldNum" sz="quarter" idx="5"/>
          </p:nvPr>
        </p:nvSpPr>
        <p:spPr/>
        <p:txBody>
          <a:bodyPr/>
          <a:lstStyle/>
          <a:p>
            <a:fld id="{26B286DB-C50B-484C-A5B6-2AE944CA4CB5}" type="slidenum">
              <a:rPr lang="en-US" smtClean="0"/>
              <a:pPr/>
              <a:t>10</a:t>
            </a:fld>
            <a:endParaRPr lang="en-US"/>
          </a:p>
        </p:txBody>
      </p:sp>
    </p:spTree>
    <p:extLst>
      <p:ext uri="{BB962C8B-B14F-4D97-AF65-F5344CB8AC3E}">
        <p14:creationId xmlns:p14="http://schemas.microsoft.com/office/powerpoint/2010/main" val="27069434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Let’s take a look at our old friend the BMI calculator as an example. Up here, we have the </a:t>
            </a:r>
            <a:r>
              <a:rPr lang="en-SG" dirty="0" err="1"/>
              <a:t>calculate_bmi</a:t>
            </a:r>
            <a:r>
              <a:rPr lang="en-SG" dirty="0"/>
              <a:t> function, which takes the weight and height as input and returns the </a:t>
            </a:r>
            <a:r>
              <a:rPr lang="en-SG" dirty="0" err="1"/>
              <a:t>bmi</a:t>
            </a:r>
            <a:r>
              <a:rPr lang="en-SG" dirty="0"/>
              <a:t> as output. The rest of the program should look familiar to you, in that we first get the inputs using the input function, convert the values into floats and store them in the variables weight and height. Then, instead of doing the calculation inside the program, we simply call our </a:t>
            </a:r>
            <a:r>
              <a:rPr lang="en-SG" dirty="0" err="1"/>
              <a:t>calculate_bmi</a:t>
            </a:r>
            <a:r>
              <a:rPr lang="en-SG" dirty="0"/>
              <a:t> function by tossing in the weight and height values in brackets, assign the result to the variable </a:t>
            </a:r>
            <a:r>
              <a:rPr lang="en-SG" dirty="0" err="1"/>
              <a:t>bmi</a:t>
            </a:r>
            <a:r>
              <a:rPr lang="en-SG" dirty="0"/>
              <a:t>, and then print the value.</a:t>
            </a:r>
          </a:p>
          <a:p>
            <a:endParaRPr lang="en-SG" dirty="0"/>
          </a:p>
          <a:p>
            <a:r>
              <a:rPr lang="en-SG" dirty="0"/>
              <a:t>Now, this is a really small example that doesn’t really showcase the power of functions, but we’ll get to more realistic examples later. Don’t be so impatient.</a:t>
            </a:r>
          </a:p>
        </p:txBody>
      </p:sp>
      <p:sp>
        <p:nvSpPr>
          <p:cNvPr id="4" name="Slide Number Placeholder 3"/>
          <p:cNvSpPr>
            <a:spLocks noGrp="1"/>
          </p:cNvSpPr>
          <p:nvPr>
            <p:ph type="sldNum" sz="quarter" idx="5"/>
          </p:nvPr>
        </p:nvSpPr>
        <p:spPr/>
        <p:txBody>
          <a:bodyPr/>
          <a:lstStyle/>
          <a:p>
            <a:fld id="{26B286DB-C50B-484C-A5B6-2AE944CA4CB5}" type="slidenum">
              <a:rPr lang="en-US" smtClean="0"/>
              <a:pPr/>
              <a:t>11</a:t>
            </a:fld>
            <a:endParaRPr lang="en-US"/>
          </a:p>
        </p:txBody>
      </p:sp>
    </p:spTree>
    <p:extLst>
      <p:ext uri="{BB962C8B-B14F-4D97-AF65-F5344CB8AC3E}">
        <p14:creationId xmlns:p14="http://schemas.microsoft.com/office/powerpoint/2010/main" val="35115581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SG" dirty="0"/>
              <a:t>Music from https://www.fiftysounds.com/royalty-free-music/marseille.html</a:t>
            </a:r>
            <a:endParaRPr lang="en-US" altLang="en-US" dirty="0"/>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322">
              <a:defRPr sz="2400">
                <a:solidFill>
                  <a:schemeClr val="tx1"/>
                </a:solidFill>
                <a:latin typeface="Verdana" pitchFamily="34" charset="0"/>
                <a:cs typeface="Arial" charset="0"/>
              </a:defRPr>
            </a:lvl1pPr>
            <a:lvl2pPr marL="735288" indent="-281965" defTabSz="911322">
              <a:defRPr sz="2400">
                <a:solidFill>
                  <a:schemeClr val="tx1"/>
                </a:solidFill>
                <a:latin typeface="Verdana" pitchFamily="34" charset="0"/>
                <a:cs typeface="Arial" charset="0"/>
              </a:defRPr>
            </a:lvl2pPr>
            <a:lvl3pPr marL="1130973" indent="-225883" defTabSz="911322">
              <a:defRPr sz="2400">
                <a:solidFill>
                  <a:schemeClr val="tx1"/>
                </a:solidFill>
                <a:latin typeface="Verdana" pitchFamily="34" charset="0"/>
                <a:cs typeface="Arial" charset="0"/>
              </a:defRPr>
            </a:lvl3pPr>
            <a:lvl4pPr marL="1582739" indent="-225883" defTabSz="911322">
              <a:defRPr sz="2400">
                <a:solidFill>
                  <a:schemeClr val="tx1"/>
                </a:solidFill>
                <a:latin typeface="Verdana" pitchFamily="34" charset="0"/>
                <a:cs typeface="Arial" charset="0"/>
              </a:defRPr>
            </a:lvl4pPr>
            <a:lvl5pPr marL="2036063" indent="-225883" defTabSz="911322">
              <a:defRPr sz="2400">
                <a:solidFill>
                  <a:schemeClr val="tx1"/>
                </a:solidFill>
                <a:latin typeface="Verdana" pitchFamily="34" charset="0"/>
                <a:cs typeface="Arial" charset="0"/>
              </a:defRPr>
            </a:lvl5pPr>
            <a:lvl6pPr marL="2484713" indent="-225883" defTabSz="911322" eaLnBrk="0" fontAlgn="base" hangingPunct="0">
              <a:spcBef>
                <a:spcPct val="0"/>
              </a:spcBef>
              <a:spcAft>
                <a:spcPct val="0"/>
              </a:spcAft>
              <a:defRPr sz="2400">
                <a:solidFill>
                  <a:schemeClr val="tx1"/>
                </a:solidFill>
                <a:latin typeface="Verdana" pitchFamily="34" charset="0"/>
                <a:cs typeface="Arial" charset="0"/>
              </a:defRPr>
            </a:lvl6pPr>
            <a:lvl7pPr marL="2933364" indent="-225883" defTabSz="911322" eaLnBrk="0" fontAlgn="base" hangingPunct="0">
              <a:spcBef>
                <a:spcPct val="0"/>
              </a:spcBef>
              <a:spcAft>
                <a:spcPct val="0"/>
              </a:spcAft>
              <a:defRPr sz="2400">
                <a:solidFill>
                  <a:schemeClr val="tx1"/>
                </a:solidFill>
                <a:latin typeface="Verdana" pitchFamily="34" charset="0"/>
                <a:cs typeface="Arial" charset="0"/>
              </a:defRPr>
            </a:lvl7pPr>
            <a:lvl8pPr marL="3382014" indent="-225883" defTabSz="911322" eaLnBrk="0" fontAlgn="base" hangingPunct="0">
              <a:spcBef>
                <a:spcPct val="0"/>
              </a:spcBef>
              <a:spcAft>
                <a:spcPct val="0"/>
              </a:spcAft>
              <a:defRPr sz="2400">
                <a:solidFill>
                  <a:schemeClr val="tx1"/>
                </a:solidFill>
                <a:latin typeface="Verdana" pitchFamily="34" charset="0"/>
                <a:cs typeface="Arial" charset="0"/>
              </a:defRPr>
            </a:lvl8pPr>
            <a:lvl9pPr marL="3830665" indent="-225883" defTabSz="911322" eaLnBrk="0" fontAlgn="base" hangingPunct="0">
              <a:spcBef>
                <a:spcPct val="0"/>
              </a:spcBef>
              <a:spcAft>
                <a:spcPct val="0"/>
              </a:spcAft>
              <a:defRPr sz="2400">
                <a:solidFill>
                  <a:schemeClr val="tx1"/>
                </a:solidFill>
                <a:latin typeface="Verdana" pitchFamily="34" charset="0"/>
                <a:cs typeface="Arial" charset="0"/>
              </a:defRPr>
            </a:lvl9pPr>
          </a:lstStyle>
          <a:p>
            <a:fld id="{815354F6-FFBF-4D48-81C3-3834D9E17BED}" type="slidenum">
              <a:rPr lang="en-GB" altLang="en-US" sz="1000">
                <a:latin typeface="Arial" charset="0"/>
              </a:rPr>
              <a:pPr/>
              <a:t>12</a:t>
            </a:fld>
            <a:endParaRPr lang="en-GB" altLang="en-US" sz="1000">
              <a:latin typeface="Arial" charset="0"/>
            </a:endParaRPr>
          </a:p>
        </p:txBody>
      </p:sp>
    </p:spTree>
    <p:extLst>
      <p:ext uri="{BB962C8B-B14F-4D97-AF65-F5344CB8AC3E}">
        <p14:creationId xmlns:p14="http://schemas.microsoft.com/office/powerpoint/2010/main" val="6247850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reason we are introducing functions at this stage is because you are required to use </a:t>
            </a:r>
            <a:r>
              <a:rPr lang="en-US" dirty="0" err="1"/>
              <a:t>Coursemology</a:t>
            </a:r>
            <a:r>
              <a:rPr lang="en-US" dirty="0"/>
              <a:t> for your practical submissions, and </a:t>
            </a:r>
            <a:r>
              <a:rPr lang="en-US" dirty="0" err="1"/>
              <a:t>Coursemolgy</a:t>
            </a:r>
            <a:r>
              <a:rPr lang="en-US" dirty="0"/>
              <a:t> needs your code to be placed inside a function. So, how does it work?</a:t>
            </a:r>
          </a:p>
          <a:p>
            <a:endParaRPr lang="en-US" dirty="0"/>
          </a:p>
          <a:p>
            <a:r>
              <a:rPr lang="en-US" dirty="0"/>
              <a:t>Let’s assume you are submitting your code for calculating BMI to </a:t>
            </a:r>
            <a:r>
              <a:rPr lang="en-US" dirty="0" err="1"/>
              <a:t>Coursemology</a:t>
            </a:r>
            <a:r>
              <a:rPr lang="en-US" dirty="0"/>
              <a:t>. In this case, the template file provided will give you an incomplete function, and you will have to insert your code into the function accordingly. That’s essentially it. Other than that, make sure you comment out the input lines, and do not remove the return statement here, or the function call here. Pretty straightforward, really.</a:t>
            </a:r>
          </a:p>
        </p:txBody>
      </p:sp>
      <p:sp>
        <p:nvSpPr>
          <p:cNvPr id="4" name="Slide Number Placeholder 3"/>
          <p:cNvSpPr>
            <a:spLocks noGrp="1"/>
          </p:cNvSpPr>
          <p:nvPr>
            <p:ph type="sldNum" sz="quarter" idx="10"/>
          </p:nvPr>
        </p:nvSpPr>
        <p:spPr/>
        <p:txBody>
          <a:bodyPr/>
          <a:lstStyle/>
          <a:p>
            <a:fld id="{26B286DB-C50B-484C-A5B6-2AE944CA4CB5}" type="slidenum">
              <a:rPr lang="en-US" smtClean="0"/>
              <a:pPr/>
              <a:t>13</a:t>
            </a:fld>
            <a:endParaRPr lang="en-US"/>
          </a:p>
        </p:txBody>
      </p:sp>
    </p:spTree>
    <p:extLst>
      <p:ext uri="{BB962C8B-B14F-4D97-AF65-F5344CB8AC3E}">
        <p14:creationId xmlns:p14="http://schemas.microsoft.com/office/powerpoint/2010/main" val="15040525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that covers the basics of functions. We now know that functions are just blocks of code given a name, and to call the function, you call the name. The cool thing is that it allows a useful piece of code to be reused. In fact, you can pass the file containing your function to other people, and they can use it as well.</a:t>
            </a:r>
          </a:p>
          <a:p>
            <a:endParaRPr lang="en-US" dirty="0"/>
          </a:p>
          <a:p>
            <a:r>
              <a:rPr lang="en-US" dirty="0"/>
              <a:t>We will cover functions in much greater detail in a later lesson. For now, this is what you need to know in order to use </a:t>
            </a:r>
            <a:r>
              <a:rPr lang="en-US" dirty="0" err="1"/>
              <a:t>Coursemology</a:t>
            </a:r>
            <a:r>
              <a:rPr lang="en-US" dirty="0"/>
              <a:t>. Have fun!</a:t>
            </a:r>
          </a:p>
        </p:txBody>
      </p:sp>
      <p:sp>
        <p:nvSpPr>
          <p:cNvPr id="4" name="Slide Number Placeholder 3"/>
          <p:cNvSpPr>
            <a:spLocks noGrp="1"/>
          </p:cNvSpPr>
          <p:nvPr>
            <p:ph type="sldNum" sz="quarter" idx="5"/>
          </p:nvPr>
        </p:nvSpPr>
        <p:spPr/>
        <p:txBody>
          <a:bodyPr/>
          <a:lstStyle/>
          <a:p>
            <a:fld id="{26B286DB-C50B-484C-A5B6-2AE944CA4CB5}" type="slidenum">
              <a:rPr lang="en-US" smtClean="0"/>
              <a:pPr/>
              <a:t>14</a:t>
            </a:fld>
            <a:endParaRPr lang="en-US"/>
          </a:p>
        </p:txBody>
      </p:sp>
    </p:spTree>
    <p:extLst>
      <p:ext uri="{BB962C8B-B14F-4D97-AF65-F5344CB8AC3E}">
        <p14:creationId xmlns:p14="http://schemas.microsoft.com/office/powerpoint/2010/main" val="31905573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But first, let’s explain what exactly is a function, how we use one, and what is needed to create one. Then we’ll get to the good stuff, which is how you would create your own functions.</a:t>
            </a:r>
          </a:p>
        </p:txBody>
      </p:sp>
      <p:sp>
        <p:nvSpPr>
          <p:cNvPr id="4" name="Slide Number Placeholder 3"/>
          <p:cNvSpPr>
            <a:spLocks noGrp="1"/>
          </p:cNvSpPr>
          <p:nvPr>
            <p:ph type="sldNum" sz="quarter" idx="5"/>
          </p:nvPr>
        </p:nvSpPr>
        <p:spPr/>
        <p:txBody>
          <a:bodyPr/>
          <a:lstStyle/>
          <a:p>
            <a:fld id="{26B286DB-C50B-484C-A5B6-2AE944CA4CB5}" type="slidenum">
              <a:rPr lang="en-US" smtClean="0"/>
              <a:pPr/>
              <a:t>2</a:t>
            </a:fld>
            <a:endParaRPr lang="en-US"/>
          </a:p>
        </p:txBody>
      </p:sp>
    </p:spTree>
    <p:extLst>
      <p:ext uri="{BB962C8B-B14F-4D97-AF65-F5344CB8AC3E}">
        <p14:creationId xmlns:p14="http://schemas.microsoft.com/office/powerpoint/2010/main" val="34994594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mn-ea"/>
                <a:cs typeface="Arial" charset="0"/>
              </a:rPr>
              <a:t>Like I said, a function is nothing more than a block of statements that performs a specific task, and this function is given a unique name. You’ve actually already used several functions by this point. You’ve used the input function to get console input from users, the print function to print stuff onto the screen, conversion functions like int and float to convert values from one type to another, and so on.</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mn-ea"/>
              <a:cs typeface="Arial"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mn-ea"/>
                <a:cs typeface="Arial" charset="0"/>
              </a:rPr>
              <a:t>The basic idea of a function is to give a block of useful code its own name so that they can be reused over and over again. In this way, we don’t have to keep duplicating the code, we can just use the name to tell the program, hey, you know that useful block of code? Run it here. This reduces the time and effort to write the program, and if you give the functions clear descriptive names, it will make the code much shorter, clearer, and easier to understand. Doesn’t that sound amazing?</a:t>
            </a:r>
          </a:p>
        </p:txBody>
      </p:sp>
      <p:sp>
        <p:nvSpPr>
          <p:cNvPr id="4" name="Slide Number Placeholder 3"/>
          <p:cNvSpPr>
            <a:spLocks noGrp="1"/>
          </p:cNvSpPr>
          <p:nvPr>
            <p:ph type="sldNum" sz="quarter" idx="5"/>
          </p:nvPr>
        </p:nvSpPr>
        <p:spPr/>
        <p:txBody>
          <a:bodyPr/>
          <a:lstStyle/>
          <a:p>
            <a:fld id="{26B286DB-C50B-484C-A5B6-2AE944CA4CB5}" type="slidenum">
              <a:rPr lang="en-US" smtClean="0"/>
              <a:pPr/>
              <a:t>3</a:t>
            </a:fld>
            <a:endParaRPr lang="en-US"/>
          </a:p>
        </p:txBody>
      </p:sp>
    </p:spTree>
    <p:extLst>
      <p:ext uri="{BB962C8B-B14F-4D97-AF65-F5344CB8AC3E}">
        <p14:creationId xmlns:p14="http://schemas.microsoft.com/office/powerpoint/2010/main" val="32221740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Arial" charset="0"/>
                <a:ea typeface="+mn-ea"/>
                <a:cs typeface="Arial" charset="0"/>
              </a:rPr>
              <a:t>Let’s recap. There are 2 types of functions. User-defined functions are implemented by the users themselves, usually because they need to solve specific problems. One the other hand, built-in or pre-defined functions are those that have already been previously implemented by a third party and made available for the user to use.</a:t>
            </a:r>
          </a:p>
          <a:p>
            <a:endParaRPr lang="en-US" sz="1200" b="0" i="0" kern="1200" dirty="0">
              <a:solidFill>
                <a:schemeClr val="tx1"/>
              </a:solidFill>
              <a:effectLst/>
              <a:latin typeface="Arial" charset="0"/>
              <a:ea typeface="+mn-ea"/>
              <a:cs typeface="Arial" charset="0"/>
            </a:endParaRPr>
          </a:p>
          <a:p>
            <a:r>
              <a:rPr lang="en-US" sz="1200" b="0" i="0" kern="1200" dirty="0">
                <a:solidFill>
                  <a:schemeClr val="tx1"/>
                </a:solidFill>
                <a:effectLst/>
                <a:latin typeface="Arial" charset="0"/>
                <a:ea typeface="+mn-ea"/>
                <a:cs typeface="Arial" charset="0"/>
              </a:rPr>
              <a:t>There are some built-in functions that are available the moment you install Python, and you don’t need to do anything special to use them. There are also other built-in functions that require you to import them, much like you imported your own user-defined functions that were placed in different files, such as math and random. And there are some modules that you have to install separately before you can import them, and these modules allow you to do all sorts of things, from data analytics and AI to games and graphics. It’s really, really cool.</a:t>
            </a:r>
          </a:p>
          <a:p>
            <a:endParaRPr lang="en-US" sz="1200" b="0" i="0" kern="1200" dirty="0">
              <a:solidFill>
                <a:schemeClr val="tx1"/>
              </a:solidFill>
              <a:effectLst/>
              <a:latin typeface="Arial" charset="0"/>
              <a:ea typeface="+mn-ea"/>
              <a:cs typeface="Arial" charset="0"/>
            </a:endParaRPr>
          </a:p>
          <a:p>
            <a:r>
              <a:rPr lang="en-US" sz="1200" b="0" i="0" kern="1200" dirty="0">
                <a:solidFill>
                  <a:schemeClr val="tx1"/>
                </a:solidFill>
                <a:effectLst/>
                <a:latin typeface="Arial" charset="0"/>
                <a:ea typeface="+mn-ea"/>
                <a:cs typeface="Arial" charset="0"/>
              </a:rPr>
              <a:t>Let’s go through each category of built-in functions.</a:t>
            </a:r>
          </a:p>
          <a:p>
            <a:endParaRPr lang="en-US" sz="1200" b="0" i="0" kern="1200" dirty="0">
              <a:solidFill>
                <a:schemeClr val="tx1"/>
              </a:solidFill>
              <a:effectLst/>
              <a:latin typeface="Arial" charset="0"/>
              <a:ea typeface="+mn-ea"/>
              <a:cs typeface="Arial" charset="0"/>
            </a:endParaRPr>
          </a:p>
          <a:p>
            <a:pPr marL="0" indent="0">
              <a:buNone/>
            </a:pPr>
            <a:endParaRPr lang="en-SG" dirty="0"/>
          </a:p>
        </p:txBody>
      </p:sp>
      <p:sp>
        <p:nvSpPr>
          <p:cNvPr id="4" name="Slide Number Placeholder 3"/>
          <p:cNvSpPr>
            <a:spLocks noGrp="1"/>
          </p:cNvSpPr>
          <p:nvPr>
            <p:ph type="sldNum" sz="quarter" idx="5"/>
          </p:nvPr>
        </p:nvSpPr>
        <p:spPr/>
        <p:txBody>
          <a:bodyPr/>
          <a:lstStyle/>
          <a:p>
            <a:fld id="{26B286DB-C50B-484C-A5B6-2AE944CA4CB5}" type="slidenum">
              <a:rPr lang="en-US" smtClean="0"/>
              <a:pPr/>
              <a:t>4</a:t>
            </a:fld>
            <a:endParaRPr lang="en-US"/>
          </a:p>
        </p:txBody>
      </p:sp>
    </p:spTree>
    <p:extLst>
      <p:ext uri="{BB962C8B-B14F-4D97-AF65-F5344CB8AC3E}">
        <p14:creationId xmlns:p14="http://schemas.microsoft.com/office/powerpoint/2010/main" val="22986119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Let’s formally explain what it takes to create our own function.</a:t>
            </a:r>
          </a:p>
          <a:p>
            <a:endParaRPr lang="en-SG" dirty="0"/>
          </a:p>
          <a:p>
            <a:r>
              <a:rPr lang="en-SG" dirty="0"/>
              <a:t>Firstly, we need to use the keyword “def”, which stands for “define”. </a:t>
            </a:r>
          </a:p>
          <a:p>
            <a:r>
              <a:rPr lang="en-SG" dirty="0"/>
              <a:t>This is followed by the function name, which must be a legal identifier, and also a pair of round brackets.</a:t>
            </a:r>
          </a:p>
          <a:p>
            <a:r>
              <a:rPr lang="en-SG" dirty="0"/>
              <a:t>Inside the brackets, you would put in your function parameters, which are the names given to the inputs for the function. </a:t>
            </a:r>
          </a:p>
          <a:p>
            <a:r>
              <a:rPr lang="en-SG" dirty="0"/>
              <a:t>At the end of the line, you must have a colon, otherwise you will get a visit from your old friend Syntax Error.</a:t>
            </a:r>
          </a:p>
          <a:p>
            <a:endParaRPr lang="en-SG" dirty="0"/>
          </a:p>
          <a:p>
            <a:r>
              <a:rPr lang="en-SG" dirty="0"/>
              <a:t>After this first line, all the statements that you wish to run when the function is called will be written indented below it.</a:t>
            </a:r>
          </a:p>
          <a:p>
            <a:endParaRPr lang="en-SG" dirty="0"/>
          </a:p>
          <a:p>
            <a:r>
              <a:rPr lang="en-SG" dirty="0"/>
              <a:t>Finally, if your function returns a value, you would use the return keyword to specify the returned value.</a:t>
            </a:r>
          </a:p>
        </p:txBody>
      </p:sp>
      <p:sp>
        <p:nvSpPr>
          <p:cNvPr id="4" name="Slide Number Placeholder 3"/>
          <p:cNvSpPr>
            <a:spLocks noGrp="1"/>
          </p:cNvSpPr>
          <p:nvPr>
            <p:ph type="sldNum" sz="quarter" idx="5"/>
          </p:nvPr>
        </p:nvSpPr>
        <p:spPr/>
        <p:txBody>
          <a:bodyPr/>
          <a:lstStyle/>
          <a:p>
            <a:fld id="{26B286DB-C50B-484C-A5B6-2AE944CA4CB5}" type="slidenum">
              <a:rPr lang="en-US" smtClean="0"/>
              <a:pPr/>
              <a:t>5</a:t>
            </a:fld>
            <a:endParaRPr lang="en-US"/>
          </a:p>
        </p:txBody>
      </p:sp>
    </p:spTree>
    <p:extLst>
      <p:ext uri="{BB962C8B-B14F-4D97-AF65-F5344CB8AC3E}">
        <p14:creationId xmlns:p14="http://schemas.microsoft.com/office/powerpoint/2010/main" val="4863079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Let’s look at some parts of the function definition a bit more closely.</a:t>
            </a:r>
          </a:p>
          <a:p>
            <a:endParaRPr lang="en-SG" dirty="0"/>
          </a:p>
          <a:p>
            <a:r>
              <a:rPr lang="en-SG" dirty="0"/>
              <a:t>This part, with the function name and parameters, is known as the “function header”. When you want to use a function, you need to know the function header so that you can call the function with the appropriate parameters.</a:t>
            </a:r>
          </a:p>
          <a:p>
            <a:endParaRPr lang="en-SG"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SG" dirty="0"/>
              <a:t>Speaking of function parameters, note that they are labelled as optional. A function could have no parameters, and in that case you would just have the pair of round brackets with nothing in them. If the function has more than one parameter, separate each parameter with a comma.</a:t>
            </a:r>
          </a:p>
          <a:p>
            <a:pPr marL="0" indent="0">
              <a:buFontTx/>
              <a:buNone/>
            </a:pPr>
            <a:endParaRPr lang="en-SG" dirty="0"/>
          </a:p>
          <a:p>
            <a:pPr marL="0" indent="0">
              <a:buFontTx/>
              <a:buNone/>
            </a:pPr>
            <a:r>
              <a:rPr lang="en-SG" dirty="0"/>
              <a:t>Finally, let’s look more closely at the return statement. For a lot of functions where you are computing some value, you would want to return a single result. To do so, you would just use the return keyword to pass the result back to the calling program. However, it is perfectly legal to have a function without a return statement, whereupon it will stop running when it runs out of code. This is actually the same as returning the special value None (that’s capital N, o, n, e) at the end of the code. </a:t>
            </a:r>
          </a:p>
          <a:p>
            <a:pPr marL="0" indent="0">
              <a:buFontTx/>
              <a:buNone/>
            </a:pPr>
            <a:r>
              <a:rPr lang="en-SG" dirty="0"/>
              <a:t>Note that the function ends immediately the moment a return statement is executed, so if there are any statements after the return, they won’t be executed. In fact, you can have multiple return statements in a function. Let’s take a look at a few examples.</a:t>
            </a:r>
          </a:p>
          <a:p>
            <a:endParaRPr lang="en-SG" dirty="0"/>
          </a:p>
        </p:txBody>
      </p:sp>
      <p:sp>
        <p:nvSpPr>
          <p:cNvPr id="4" name="Slide Number Placeholder 3"/>
          <p:cNvSpPr>
            <a:spLocks noGrp="1"/>
          </p:cNvSpPr>
          <p:nvPr>
            <p:ph type="sldNum" sz="quarter" idx="5"/>
          </p:nvPr>
        </p:nvSpPr>
        <p:spPr/>
        <p:txBody>
          <a:bodyPr/>
          <a:lstStyle/>
          <a:p>
            <a:fld id="{26B286DB-C50B-484C-A5B6-2AE944CA4CB5}" type="slidenum">
              <a:rPr lang="en-US" smtClean="0"/>
              <a:pPr/>
              <a:t>6</a:t>
            </a:fld>
            <a:endParaRPr lang="en-US"/>
          </a:p>
        </p:txBody>
      </p:sp>
    </p:spTree>
    <p:extLst>
      <p:ext uri="{BB962C8B-B14F-4D97-AF65-F5344CB8AC3E}">
        <p14:creationId xmlns:p14="http://schemas.microsoft.com/office/powerpoint/2010/main" val="22330213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SG"/>
              <a:t>To call a function, you need to know the function header only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SG"/>
              <a:t>i.e what is the name of the function and what are the parameters if any.</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SG"/>
              <a:t>There is no need to know the implementation details of the function.</a:t>
            </a:r>
          </a:p>
        </p:txBody>
      </p:sp>
      <p:sp>
        <p:nvSpPr>
          <p:cNvPr id="4" name="Slide Number Placeholder 3"/>
          <p:cNvSpPr>
            <a:spLocks noGrp="1"/>
          </p:cNvSpPr>
          <p:nvPr>
            <p:ph type="sldNum" sz="quarter" idx="5"/>
          </p:nvPr>
        </p:nvSpPr>
        <p:spPr/>
        <p:txBody>
          <a:bodyPr/>
          <a:lstStyle/>
          <a:p>
            <a:fld id="{26B286DB-C50B-484C-A5B6-2AE944CA4CB5}" type="slidenum">
              <a:rPr lang="en-US" smtClean="0"/>
              <a:pPr/>
              <a:t>7</a:t>
            </a:fld>
            <a:endParaRPr lang="en-US"/>
          </a:p>
        </p:txBody>
      </p:sp>
    </p:spTree>
    <p:extLst>
      <p:ext uri="{BB962C8B-B14F-4D97-AF65-F5344CB8AC3E}">
        <p14:creationId xmlns:p14="http://schemas.microsoft.com/office/powerpoint/2010/main" val="36629593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Here’s a simple one. This </a:t>
            </a:r>
            <a:r>
              <a:rPr lang="en-SG" dirty="0" err="1"/>
              <a:t>display_menu</a:t>
            </a:r>
            <a:r>
              <a:rPr lang="en-SG" dirty="0"/>
              <a:t> function has no parameters and no return value. When you call it, it just prints out this nifty little menu. Pretty straightforward.</a:t>
            </a:r>
          </a:p>
        </p:txBody>
      </p:sp>
      <p:sp>
        <p:nvSpPr>
          <p:cNvPr id="4" name="Slide Number Placeholder 3"/>
          <p:cNvSpPr>
            <a:spLocks noGrp="1"/>
          </p:cNvSpPr>
          <p:nvPr>
            <p:ph type="sldNum" sz="quarter" idx="5"/>
          </p:nvPr>
        </p:nvSpPr>
        <p:spPr/>
        <p:txBody>
          <a:bodyPr/>
          <a:lstStyle/>
          <a:p>
            <a:fld id="{26B286DB-C50B-484C-A5B6-2AE944CA4CB5}" type="slidenum">
              <a:rPr lang="en-US" smtClean="0"/>
              <a:pPr/>
              <a:t>8</a:t>
            </a:fld>
            <a:endParaRPr lang="en-US"/>
          </a:p>
        </p:txBody>
      </p:sp>
    </p:spTree>
    <p:extLst>
      <p:ext uri="{BB962C8B-B14F-4D97-AF65-F5344CB8AC3E}">
        <p14:creationId xmlns:p14="http://schemas.microsoft.com/office/powerpoint/2010/main" val="28206269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a:p>
        </p:txBody>
      </p:sp>
      <p:sp>
        <p:nvSpPr>
          <p:cNvPr id="4" name="Slide Number Placeholder 3"/>
          <p:cNvSpPr>
            <a:spLocks noGrp="1"/>
          </p:cNvSpPr>
          <p:nvPr>
            <p:ph type="sldNum" sz="quarter" idx="5"/>
          </p:nvPr>
        </p:nvSpPr>
        <p:spPr/>
        <p:txBody>
          <a:bodyPr/>
          <a:lstStyle/>
          <a:p>
            <a:fld id="{26B286DB-C50B-484C-A5B6-2AE944CA4CB5}" type="slidenum">
              <a:rPr lang="en-US" smtClean="0"/>
              <a:pPr/>
              <a:t>9</a:t>
            </a:fld>
            <a:endParaRPr lang="en-US"/>
          </a:p>
        </p:txBody>
      </p:sp>
    </p:spTree>
    <p:extLst>
      <p:ext uri="{BB962C8B-B14F-4D97-AF65-F5344CB8AC3E}">
        <p14:creationId xmlns:p14="http://schemas.microsoft.com/office/powerpoint/2010/main" val="97468220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7" name="TextBox 6"/>
          <p:cNvSpPr txBox="1"/>
          <p:nvPr userDrawn="1"/>
        </p:nvSpPr>
        <p:spPr>
          <a:xfrm>
            <a:off x="0" y="0"/>
            <a:ext cx="1447800" cy="6001643"/>
          </a:xfrm>
          <a:prstGeom prst="rect">
            <a:avLst/>
          </a:prstGeom>
          <a:solidFill>
            <a:schemeClr val="bg1">
              <a:lumMod val="85000"/>
            </a:schemeClr>
          </a:solidFill>
        </p:spPr>
        <p:txBody>
          <a:bodyPr wrap="square" rtlCol="0">
            <a:spAutoFit/>
          </a:bodyPr>
          <a:lstStyle/>
          <a:p>
            <a:pPr algn="ctr"/>
            <a:endParaRPr lang="en-US" sz="3600" b="1" dirty="0">
              <a:solidFill>
                <a:schemeClr val="tx1"/>
              </a:solidFill>
            </a:endParaRPr>
          </a:p>
          <a:p>
            <a:pPr algn="ctr"/>
            <a:r>
              <a:rPr lang="en-US" sz="3600" b="1" dirty="0">
                <a:solidFill>
                  <a:schemeClr val="tx1"/>
                </a:solidFill>
              </a:rPr>
              <a:t>PRG1 </a:t>
            </a:r>
          </a:p>
          <a:p>
            <a:pPr algn="ctr"/>
            <a:endParaRPr lang="en-US" sz="3600" b="1" dirty="0">
              <a:solidFill>
                <a:schemeClr val="tx1"/>
              </a:solidFill>
            </a:endParaRPr>
          </a:p>
          <a:p>
            <a:pPr algn="ctr"/>
            <a:r>
              <a:rPr lang="en-US" sz="3200" b="1" dirty="0">
                <a:solidFill>
                  <a:schemeClr val="tx1"/>
                </a:solidFill>
              </a:rPr>
              <a:t>W</a:t>
            </a:r>
          </a:p>
          <a:p>
            <a:pPr algn="ctr"/>
            <a:r>
              <a:rPr lang="en-US" sz="3200" b="1" dirty="0">
                <a:solidFill>
                  <a:schemeClr val="tx1"/>
                </a:solidFill>
              </a:rPr>
              <a:t>E</a:t>
            </a:r>
          </a:p>
          <a:p>
            <a:pPr algn="ctr"/>
            <a:r>
              <a:rPr lang="en-US" sz="3200" b="1" dirty="0">
                <a:solidFill>
                  <a:schemeClr val="tx1"/>
                </a:solidFill>
              </a:rPr>
              <a:t>E</a:t>
            </a:r>
          </a:p>
          <a:p>
            <a:pPr algn="ctr"/>
            <a:r>
              <a:rPr lang="en-US" sz="3200" b="1" dirty="0">
                <a:solidFill>
                  <a:schemeClr val="tx1"/>
                </a:solidFill>
              </a:rPr>
              <a:t>K</a:t>
            </a:r>
          </a:p>
          <a:p>
            <a:pPr algn="ctr"/>
            <a:endParaRPr lang="en-US" sz="3200" b="1" dirty="0">
              <a:solidFill>
                <a:schemeClr val="tx1"/>
              </a:solidFill>
            </a:endParaRPr>
          </a:p>
          <a:p>
            <a:pPr algn="ctr"/>
            <a:r>
              <a:rPr lang="en-US" sz="3200" b="1" dirty="0">
                <a:solidFill>
                  <a:schemeClr val="tx1"/>
                </a:solidFill>
              </a:rPr>
              <a:t>3</a:t>
            </a:r>
            <a:br>
              <a:rPr lang="en-US" sz="3600" b="1" dirty="0">
                <a:solidFill>
                  <a:schemeClr val="tx1"/>
                </a:solidFill>
              </a:rPr>
            </a:br>
            <a:endParaRPr lang="en-US" sz="800" b="1" dirty="0">
              <a:solidFill>
                <a:schemeClr val="bg1"/>
              </a:solidFill>
            </a:endParaRPr>
          </a:p>
          <a:p>
            <a:pPr algn="ctr"/>
            <a:endParaRPr lang="en-US" sz="3600" b="1" dirty="0">
              <a:solidFill>
                <a:schemeClr val="bg1"/>
              </a:solidFill>
            </a:endParaRPr>
          </a:p>
          <a:p>
            <a:pPr algn="ctr"/>
            <a:endParaRPr lang="en-US" sz="3600" b="1" dirty="0">
              <a:solidFill>
                <a:schemeClr val="bg1"/>
              </a:solidFill>
            </a:endParaRPr>
          </a:p>
        </p:txBody>
      </p:sp>
      <p:sp>
        <p:nvSpPr>
          <p:cNvPr id="6" name="Rectangle 9"/>
          <p:cNvSpPr>
            <a:spLocks noChangeArrowheads="1"/>
          </p:cNvSpPr>
          <p:nvPr userDrawn="1"/>
        </p:nvSpPr>
        <p:spPr bwMode="auto">
          <a:xfrm>
            <a:off x="0" y="5943600"/>
            <a:ext cx="9144000" cy="152400"/>
          </a:xfrm>
          <a:prstGeom prst="rect">
            <a:avLst/>
          </a:prstGeom>
          <a:solidFill>
            <a:srgbClr val="640064"/>
          </a:solidFill>
          <a:ln w="9525">
            <a:solidFill>
              <a:srgbClr val="640064"/>
            </a:solidFill>
            <a:miter lim="800000"/>
            <a:headEnd/>
            <a:tailEnd/>
          </a:ln>
          <a:effectLst/>
        </p:spPr>
        <p:txBody>
          <a:bodyPr wrap="none" anchor="ctr"/>
          <a:lstStyle/>
          <a:p>
            <a:endParaRPr lang="en-SG"/>
          </a:p>
        </p:txBody>
      </p:sp>
      <p:sp>
        <p:nvSpPr>
          <p:cNvPr id="5124" name="Rectangle 4"/>
          <p:cNvSpPr>
            <a:spLocks noGrp="1" noChangeArrowheads="1"/>
          </p:cNvSpPr>
          <p:nvPr>
            <p:ph type="subTitle" idx="1" hasCustomPrompt="1"/>
          </p:nvPr>
        </p:nvSpPr>
        <p:spPr>
          <a:xfrm>
            <a:off x="1905000" y="2018046"/>
            <a:ext cx="6629400" cy="701731"/>
          </a:xfrm>
        </p:spPr>
        <p:txBody>
          <a:bodyPr>
            <a:spAutoFit/>
          </a:bodyPr>
          <a:lstStyle>
            <a:lvl1pPr marL="0" indent="0" algn="ctr">
              <a:lnSpc>
                <a:spcPct val="90000"/>
              </a:lnSpc>
              <a:spcBef>
                <a:spcPct val="20000"/>
              </a:spcBef>
              <a:buClr>
                <a:schemeClr val="tx2"/>
              </a:buClr>
              <a:buSzPct val="140000"/>
              <a:buFont typeface="Wingdings" pitchFamily="2" charset="2"/>
              <a:buNone/>
              <a:defRPr sz="4400" baseline="0"/>
            </a:lvl1pPr>
          </a:lstStyle>
          <a:p>
            <a:pPr algn="ctr">
              <a:lnSpc>
                <a:spcPct val="90000"/>
              </a:lnSpc>
              <a:spcBef>
                <a:spcPct val="20000"/>
              </a:spcBef>
              <a:buClr>
                <a:schemeClr val="tx2"/>
              </a:buClr>
              <a:buSzPct val="140000"/>
              <a:buFont typeface="Wingdings" pitchFamily="2" charset="2"/>
              <a:buNone/>
              <a:defRPr/>
            </a:pPr>
            <a:r>
              <a:rPr lang="en-US"/>
              <a:t>&lt;&lt;Title&gt;&gt;</a:t>
            </a:r>
            <a:endParaRPr lang="en-US" dirty="0"/>
          </a:p>
        </p:txBody>
      </p:sp>
      <p:pic>
        <p:nvPicPr>
          <p:cNvPr id="8" name="Picture 16" descr="School of ICT"/>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558315" y="53009"/>
            <a:ext cx="3048000" cy="1044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Line 15"/>
          <p:cNvSpPr>
            <a:spLocks noChangeShapeType="1"/>
          </p:cNvSpPr>
          <p:nvPr userDrawn="1"/>
        </p:nvSpPr>
        <p:spPr bwMode="auto">
          <a:xfrm>
            <a:off x="1676400" y="1044575"/>
            <a:ext cx="7315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1" name="Rectangle 14"/>
          <p:cNvSpPr>
            <a:spLocks noChangeArrowheads="1"/>
          </p:cNvSpPr>
          <p:nvPr userDrawn="1"/>
        </p:nvSpPr>
        <p:spPr bwMode="auto">
          <a:xfrm>
            <a:off x="2895600" y="3505200"/>
            <a:ext cx="4800600" cy="1295400"/>
          </a:xfrm>
          <a:prstGeom prst="rect">
            <a:avLst/>
          </a:prstGeom>
          <a:noFill/>
          <a:ln w="9525">
            <a:noFill/>
            <a:miter lim="800000"/>
            <a:headEnd/>
            <a:tailEnd/>
          </a:ln>
        </p:spPr>
        <p:txBody>
          <a:bodyPr/>
          <a:lstStyle/>
          <a:p>
            <a:pPr algn="ctr">
              <a:lnSpc>
                <a:spcPct val="90000"/>
              </a:lnSpc>
              <a:spcBef>
                <a:spcPct val="20000"/>
              </a:spcBef>
              <a:buClr>
                <a:schemeClr val="tx2"/>
              </a:buClr>
              <a:buSzPct val="140000"/>
              <a:buFont typeface="Wingdings" pitchFamily="2" charset="2"/>
              <a:buNone/>
              <a:defRPr/>
            </a:pPr>
            <a:r>
              <a:rPr kumimoji="1" lang="en-GB" sz="2400" b="1" dirty="0">
                <a:latin typeface="Arial Narrow" pitchFamily="34" charset="0"/>
              </a:rPr>
              <a:t>Programming I (PRG1)</a:t>
            </a:r>
          </a:p>
          <a:p>
            <a:pPr algn="ctr">
              <a:lnSpc>
                <a:spcPct val="90000"/>
              </a:lnSpc>
              <a:spcBef>
                <a:spcPct val="20000"/>
              </a:spcBef>
              <a:buClr>
                <a:schemeClr val="tx2"/>
              </a:buClr>
              <a:buSzPct val="140000"/>
              <a:buFont typeface="Wingdings" pitchFamily="2" charset="2"/>
              <a:buNone/>
              <a:defRPr/>
            </a:pPr>
            <a:r>
              <a:rPr kumimoji="1" lang="en-GB" sz="2000" dirty="0">
                <a:latin typeface="Arial Narrow" pitchFamily="34" charset="0"/>
              </a:rPr>
              <a:t>Diploma in Information Technology</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dirty="0">
                <a:latin typeface="Arial Narrow" pitchFamily="34" charset="0"/>
              </a:rPr>
              <a:t>Diploma in Data Science</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Diploma in Cybersecurity &amp; Digital Forensics</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Diploma in Immersive Media</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Common ICT Programme</a:t>
            </a:r>
          </a:p>
          <a:p>
            <a:pPr algn="ctr">
              <a:lnSpc>
                <a:spcPct val="90000"/>
              </a:lnSpc>
              <a:spcBef>
                <a:spcPct val="20000"/>
              </a:spcBef>
              <a:buClr>
                <a:schemeClr val="tx2"/>
              </a:buClr>
              <a:buSzPct val="140000"/>
              <a:buFont typeface="Wingdings" pitchFamily="2" charset="2"/>
              <a:buNone/>
              <a:defRPr/>
            </a:pPr>
            <a:r>
              <a:rPr kumimoji="1" lang="en-GB" sz="2000" dirty="0">
                <a:latin typeface="Arial Narrow" pitchFamily="34" charset="0"/>
              </a:rPr>
              <a:t>Year 1 (2023/24), Semester 1</a:t>
            </a:r>
            <a:endParaRPr kumimoji="1" lang="en-GB" sz="4800" dirty="0">
              <a:effectLst>
                <a:outerShdw blurRad="38100" dist="38100" dir="2700000" algn="tl">
                  <a:srgbClr val="C0C0C0"/>
                </a:outerShdw>
              </a:effectLst>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8450" y="122238"/>
            <a:ext cx="2190750" cy="5745162"/>
          </a:xfrm>
        </p:spPr>
        <p:txBody>
          <a:bodyPr vert="eaVert"/>
          <a:lstStyle/>
          <a:p>
            <a:r>
              <a:rPr lang="en-US"/>
              <a:t>Click to edit Master title style</a:t>
            </a:r>
            <a:endParaRPr lang="en-SG"/>
          </a:p>
        </p:txBody>
      </p:sp>
      <p:sp>
        <p:nvSpPr>
          <p:cNvPr id="3" name="Vertical Text Placeholder 2"/>
          <p:cNvSpPr>
            <a:spLocks noGrp="1"/>
          </p:cNvSpPr>
          <p:nvPr>
            <p:ph type="body" orient="vert" idx="1"/>
          </p:nvPr>
        </p:nvSpPr>
        <p:spPr>
          <a:xfrm>
            <a:off x="76200" y="122238"/>
            <a:ext cx="6419850" cy="57451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Content Placeholder 2"/>
          <p:cNvSpPr>
            <a:spLocks noGrp="1"/>
          </p:cNvSpPr>
          <p:nvPr>
            <p:ph idx="1"/>
          </p:nvPr>
        </p:nvSpPr>
        <p:spPr/>
        <p:txBody>
          <a:bodyPr/>
          <a:lstStyle>
            <a:lvl1pPr>
              <a:defRPr>
                <a:solidFill>
                  <a:srgbClr val="660033"/>
                </a:solidFill>
              </a:defRPr>
            </a:lvl1pPr>
            <a:lvl2pPr>
              <a:defRPr>
                <a:solidFill>
                  <a:srgbClr val="660033"/>
                </a:solidFill>
              </a:defRPr>
            </a:lvl2pPr>
            <a:lvl3pPr>
              <a:defRPr>
                <a:solidFill>
                  <a:srgbClr val="660033"/>
                </a:solidFill>
              </a:defRPr>
            </a:lvl3pPr>
            <a:lvl4pPr>
              <a:defRPr>
                <a:solidFill>
                  <a:srgbClr val="660033"/>
                </a:solidFill>
              </a:defRPr>
            </a:lvl4pPr>
            <a:lvl5pPr>
              <a:defRPr>
                <a:solidFill>
                  <a:srgbClr val="6600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SG" dirty="0"/>
          </a:p>
        </p:txBody>
      </p:sp>
    </p:spTree>
    <p:extLst>
      <p:ext uri="{BB962C8B-B14F-4D97-AF65-F5344CB8AC3E}">
        <p14:creationId xmlns:p14="http://schemas.microsoft.com/office/powerpoint/2010/main" val="17623805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rgbClr val="660033"/>
                </a:solidFill>
              </a:defRPr>
            </a:lvl1pPr>
            <a:lvl2pPr>
              <a:defRPr>
                <a:solidFill>
                  <a:srgbClr val="660033"/>
                </a:solidFill>
              </a:defRPr>
            </a:lvl2pPr>
            <a:lvl3pPr>
              <a:defRPr>
                <a:solidFill>
                  <a:srgbClr val="660033"/>
                </a:solidFill>
              </a:defRPr>
            </a:lvl3pPr>
            <a:lvl4pPr>
              <a:defRPr>
                <a:solidFill>
                  <a:srgbClr val="660033"/>
                </a:solidFill>
              </a:defRPr>
            </a:lvl4pPr>
            <a:lvl5pPr>
              <a:defRPr>
                <a:solidFill>
                  <a:srgbClr val="6600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SG"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SG"/>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SG" dirty="0"/>
          </a:p>
        </p:txBody>
      </p:sp>
      <p:sp>
        <p:nvSpPr>
          <p:cNvPr id="3" name="Content Placeholder 2"/>
          <p:cNvSpPr>
            <a:spLocks noGrp="1"/>
          </p:cNvSpPr>
          <p:nvPr>
            <p:ph sz="half" idx="1"/>
          </p:nvPr>
        </p:nvSpPr>
        <p:spPr>
          <a:xfrm>
            <a:off x="76200" y="884238"/>
            <a:ext cx="4419600" cy="49831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p:cNvSpPr>
            <a:spLocks noGrp="1"/>
          </p:cNvSpPr>
          <p:nvPr>
            <p:ph sz="half" idx="2"/>
          </p:nvPr>
        </p:nvSpPr>
        <p:spPr>
          <a:xfrm>
            <a:off x="4648200" y="884238"/>
            <a:ext cx="4381500" cy="49831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endParaRPr lang="en-SG"/>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SG"/>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SG"/>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SG"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11" descr="CIS2-low.jpg"/>
          <p:cNvPicPr>
            <a:picLocks noChangeAspect="1"/>
          </p:cNvPicPr>
          <p:nvPr userDrawn="1"/>
        </p:nvPicPr>
        <p:blipFill>
          <a:blip r:embed="rId14" cstate="print"/>
          <a:srcRect t="2107"/>
          <a:stretch>
            <a:fillRect/>
          </a:stretch>
        </p:blipFill>
        <p:spPr bwMode="auto">
          <a:xfrm>
            <a:off x="0" y="0"/>
            <a:ext cx="9144000" cy="5943600"/>
          </a:xfrm>
          <a:prstGeom prst="rect">
            <a:avLst/>
          </a:prstGeom>
          <a:noFill/>
          <a:ln w="9525">
            <a:noFill/>
            <a:miter lim="800000"/>
            <a:headEnd/>
            <a:tailEnd/>
          </a:ln>
        </p:spPr>
      </p:pic>
      <p:sp>
        <p:nvSpPr>
          <p:cNvPr id="1033" name="Rectangle 9"/>
          <p:cNvSpPr>
            <a:spLocks noChangeArrowheads="1"/>
          </p:cNvSpPr>
          <p:nvPr userDrawn="1"/>
        </p:nvSpPr>
        <p:spPr bwMode="auto">
          <a:xfrm>
            <a:off x="0" y="0"/>
            <a:ext cx="9144000" cy="6096000"/>
          </a:xfrm>
          <a:prstGeom prst="rect">
            <a:avLst/>
          </a:prstGeom>
          <a:solidFill>
            <a:schemeClr val="bg1">
              <a:alpha val="90000"/>
            </a:schemeClr>
          </a:solidFill>
          <a:ln w="9525">
            <a:solidFill>
              <a:srgbClr val="800080"/>
            </a:solidFill>
            <a:miter lim="800000"/>
            <a:headEnd/>
            <a:tailEnd/>
          </a:ln>
          <a:effectLst/>
        </p:spPr>
        <p:txBody>
          <a:bodyPr wrap="none" anchor="ctr"/>
          <a:lstStyle/>
          <a:p>
            <a:endParaRPr lang="en-SG"/>
          </a:p>
        </p:txBody>
      </p:sp>
      <p:sp>
        <p:nvSpPr>
          <p:cNvPr id="1028" name="Rectangle 3"/>
          <p:cNvSpPr>
            <a:spLocks noGrp="1" noChangeArrowheads="1"/>
          </p:cNvSpPr>
          <p:nvPr>
            <p:ph type="body" idx="1"/>
          </p:nvPr>
        </p:nvSpPr>
        <p:spPr bwMode="auto">
          <a:xfrm>
            <a:off x="76200" y="884238"/>
            <a:ext cx="8991600" cy="49831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7" name="Rectangle 13"/>
          <p:cNvSpPr>
            <a:spLocks noChangeArrowheads="1"/>
          </p:cNvSpPr>
          <p:nvPr userDrawn="1"/>
        </p:nvSpPr>
        <p:spPr bwMode="auto">
          <a:xfrm>
            <a:off x="0" y="5943600"/>
            <a:ext cx="9144000" cy="152400"/>
          </a:xfrm>
          <a:prstGeom prst="rect">
            <a:avLst/>
          </a:prstGeom>
          <a:solidFill>
            <a:srgbClr val="640064"/>
          </a:solidFill>
          <a:ln w="9525">
            <a:solidFill>
              <a:srgbClr val="640064"/>
            </a:solidFill>
            <a:miter lim="800000"/>
            <a:headEnd/>
            <a:tailEnd/>
          </a:ln>
          <a:effectLst/>
        </p:spPr>
        <p:txBody>
          <a:bodyPr wrap="none" anchor="ctr"/>
          <a:lstStyle/>
          <a:p>
            <a:endParaRPr lang="en-SG"/>
          </a:p>
        </p:txBody>
      </p:sp>
      <p:sp>
        <p:nvSpPr>
          <p:cNvPr id="1039" name="Rectangle 15"/>
          <p:cNvSpPr>
            <a:spLocks noChangeArrowheads="1"/>
          </p:cNvSpPr>
          <p:nvPr userDrawn="1"/>
        </p:nvSpPr>
        <p:spPr bwMode="auto">
          <a:xfrm>
            <a:off x="0" y="0"/>
            <a:ext cx="9144000" cy="762000"/>
          </a:xfrm>
          <a:prstGeom prst="rect">
            <a:avLst/>
          </a:prstGeom>
          <a:solidFill>
            <a:srgbClr val="800080"/>
          </a:solidFill>
          <a:ln w="9525">
            <a:solidFill>
              <a:srgbClr val="640064"/>
            </a:solidFill>
            <a:miter lim="800000"/>
            <a:headEnd/>
            <a:tailEnd/>
          </a:ln>
          <a:effectLst/>
        </p:spPr>
        <p:txBody>
          <a:bodyPr wrap="none" anchor="ctr"/>
          <a:lstStyle/>
          <a:p>
            <a:endParaRPr lang="en-SG"/>
          </a:p>
        </p:txBody>
      </p:sp>
      <p:sp>
        <p:nvSpPr>
          <p:cNvPr id="2" name="Rectangle 2"/>
          <p:cNvSpPr>
            <a:spLocks noGrp="1" noChangeArrowheads="1"/>
          </p:cNvSpPr>
          <p:nvPr>
            <p:ph type="title"/>
          </p:nvPr>
        </p:nvSpPr>
        <p:spPr bwMode="auto">
          <a:xfrm>
            <a:off x="76200" y="122238"/>
            <a:ext cx="8991600" cy="5635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2" name="Rectangle 16"/>
          <p:cNvSpPr>
            <a:spLocks noChangeArrowheads="1"/>
          </p:cNvSpPr>
          <p:nvPr userDrawn="1"/>
        </p:nvSpPr>
        <p:spPr bwMode="auto">
          <a:xfrm>
            <a:off x="1371600" y="6302375"/>
            <a:ext cx="28956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marL="342900" indent="-342900">
              <a:defRPr sz="2400">
                <a:solidFill>
                  <a:schemeClr val="tx1"/>
                </a:solidFill>
                <a:latin typeface="Verdana" pitchFamily="34" charset="0"/>
              </a:defRPr>
            </a:lvl1pPr>
            <a:lvl2pPr>
              <a:defRPr sz="2400">
                <a:solidFill>
                  <a:schemeClr val="tx1"/>
                </a:solidFill>
                <a:latin typeface="Verdana" pitchFamily="34" charset="0"/>
              </a:defRPr>
            </a:lvl2pPr>
            <a:lvl3pPr marL="1143000" indent="-228600">
              <a:defRPr sz="2400">
                <a:solidFill>
                  <a:schemeClr val="tx1"/>
                </a:solidFill>
                <a:latin typeface="Verdana" pitchFamily="34" charset="0"/>
              </a:defRPr>
            </a:lvl3pPr>
            <a:lvl4pPr marL="1600200" indent="-228600">
              <a:defRPr sz="2400">
                <a:solidFill>
                  <a:schemeClr val="tx1"/>
                </a:solidFill>
                <a:latin typeface="Verdana" pitchFamily="34" charset="0"/>
              </a:defRPr>
            </a:lvl4pPr>
            <a:lvl5pPr marL="2057400" indent="-22860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lvl="1">
              <a:spcBef>
                <a:spcPct val="50000"/>
              </a:spcBef>
              <a:defRPr/>
            </a:pPr>
            <a:r>
              <a:rPr lang="en-US" altLang="en-US" sz="1200" dirty="0">
                <a:latin typeface="Arial Narrow" pitchFamily="34" charset="0"/>
              </a:rPr>
              <a:t>Diploma in IT/DS/CSF/IM/CICTP</a:t>
            </a:r>
            <a:br>
              <a:rPr lang="en-US" altLang="en-US" sz="1200" dirty="0">
                <a:latin typeface="Arial Narrow" pitchFamily="34" charset="0"/>
              </a:rPr>
            </a:br>
            <a:r>
              <a:rPr lang="en-US" altLang="en-US" sz="1200" dirty="0">
                <a:latin typeface="Arial Narrow" pitchFamily="34" charset="0"/>
              </a:rPr>
              <a:t>PRG1 AY23/24, Sem 1</a:t>
            </a:r>
          </a:p>
        </p:txBody>
      </p:sp>
      <p:pic>
        <p:nvPicPr>
          <p:cNvPr id="13" name="Picture 22" descr="School of ICT"/>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76200" y="6172200"/>
            <a:ext cx="1714500" cy="587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5"/>
          <p:cNvSpPr txBox="1">
            <a:spLocks noChangeArrowheads="1"/>
          </p:cNvSpPr>
          <p:nvPr userDrawn="1"/>
        </p:nvSpPr>
        <p:spPr bwMode="auto">
          <a:xfrm>
            <a:off x="4457700" y="6302375"/>
            <a:ext cx="1905000" cy="381000"/>
          </a:xfrm>
          <a:prstGeom prst="rect">
            <a:avLst/>
          </a:prstGeom>
          <a:noFill/>
          <a:ln w="9525">
            <a:noFill/>
            <a:miter lim="800000"/>
            <a:headEnd/>
            <a:tailEnd/>
          </a:ln>
        </p:spPr>
        <p:txBody>
          <a:bodyPr anchor="b"/>
          <a:lstStyle>
            <a:lvl1pPr algn="r">
              <a:spcBef>
                <a:spcPct val="50000"/>
              </a:spcBef>
              <a:defRPr sz="1200">
                <a:latin typeface="Arial Narrow" pitchFamily="34" charset="0"/>
              </a:defRPr>
            </a:lvl1pPr>
          </a:lstStyle>
          <a:p>
            <a:pPr algn="ctr">
              <a:defRPr/>
            </a:pPr>
            <a:r>
              <a:rPr lang="en-US" dirty="0"/>
              <a:t>  Last update: 23/04/2023</a:t>
            </a:r>
          </a:p>
          <a:p>
            <a:pPr algn="ctr">
              <a:defRPr/>
            </a:pPr>
            <a:endParaRPr lang="en-US" dirty="0"/>
          </a:p>
        </p:txBody>
      </p:sp>
      <p:sp>
        <p:nvSpPr>
          <p:cNvPr id="15" name="Rectangle 15"/>
          <p:cNvSpPr txBox="1">
            <a:spLocks noChangeArrowheads="1"/>
          </p:cNvSpPr>
          <p:nvPr userDrawn="1"/>
        </p:nvSpPr>
        <p:spPr bwMode="auto">
          <a:xfrm>
            <a:off x="7086600" y="6281644"/>
            <a:ext cx="1905000" cy="381000"/>
          </a:xfrm>
          <a:prstGeom prst="rect">
            <a:avLst/>
          </a:prstGeom>
          <a:noFill/>
          <a:ln w="9525">
            <a:noFill/>
            <a:miter lim="800000"/>
            <a:headEnd/>
            <a:tailEnd/>
          </a:ln>
        </p:spPr>
        <p:txBody>
          <a:bodyPr anchor="ctr"/>
          <a:lstStyle>
            <a:lvl1pPr algn="r">
              <a:spcBef>
                <a:spcPct val="50000"/>
              </a:spcBef>
              <a:defRPr sz="1200">
                <a:latin typeface="Arial Narrow" pitchFamily="34" charset="0"/>
              </a:defRPr>
            </a:lvl1pPr>
          </a:lstStyle>
          <a:p>
            <a:pPr>
              <a:defRPr/>
            </a:pPr>
            <a:r>
              <a:rPr lang="en-US" dirty="0"/>
              <a:t>  Lecture</a:t>
            </a:r>
            <a:r>
              <a:rPr lang="en-US" baseline="0" dirty="0"/>
              <a:t> 3</a:t>
            </a:r>
            <a:br>
              <a:rPr lang="en-US" baseline="0" dirty="0"/>
            </a:br>
            <a:r>
              <a:rPr lang="en-US" baseline="0" dirty="0"/>
              <a:t>Slide </a:t>
            </a:r>
            <a:fld id="{D684DC87-7C2B-4413-A3B2-900CE8D7D012}" type="slidenum">
              <a:rPr lang="en-US" baseline="0" smtClean="0"/>
              <a:t>‹#›</a:t>
            </a:fld>
            <a:endParaRPr lang="en-US" dirty="0"/>
          </a:p>
        </p:txBody>
      </p:sp>
      <p:sp>
        <p:nvSpPr>
          <p:cNvPr id="4" name="MSIPCMContentMarking" descr="{&quot;HashCode&quot;:-1818968269,&quot;Placement&quot;:&quot;Header&quot;,&quot;Top&quot;:0.0,&quot;Left&quot;:0.0,&quot;SlideWidth&quot;:720,&quot;SlideHeight&quot;:540}">
            <a:extLst>
              <a:ext uri="{FF2B5EF4-FFF2-40B4-BE49-F238E27FC236}">
                <a16:creationId xmlns:a16="http://schemas.microsoft.com/office/drawing/2014/main" id="{92C01BAE-FBF2-4135-9F40-84C552C33950}"/>
              </a:ext>
            </a:extLst>
          </p:cNvPr>
          <p:cNvSpPr txBox="1"/>
          <p:nvPr userDrawn="1"/>
        </p:nvSpPr>
        <p:spPr>
          <a:xfrm>
            <a:off x="0" y="0"/>
            <a:ext cx="2755813" cy="279435"/>
          </a:xfrm>
          <a:prstGeom prst="rect">
            <a:avLst/>
          </a:prstGeom>
          <a:noFill/>
        </p:spPr>
        <p:txBody>
          <a:bodyPr vert="horz" wrap="square" lIns="0" tIns="0" rIns="0" bIns="0" rtlCol="0" anchor="ctr" anchorCtr="1">
            <a:spAutoFit/>
          </a:bodyPr>
          <a:lstStyle/>
          <a:p>
            <a:pPr algn="l">
              <a:spcBef>
                <a:spcPct val="0"/>
              </a:spcBef>
              <a:spcAft>
                <a:spcPct val="0"/>
              </a:spcAft>
            </a:pPr>
            <a:r>
              <a:rPr lang="en-US" sz="1100">
                <a:solidFill>
                  <a:srgbClr val="000000"/>
                </a:solidFill>
                <a:latin typeface="Calibri" panose="020F0502020204030204" pitchFamily="34" charset="0"/>
              </a:rPr>
              <a:t>                    Official (Closed) - Non Sensitive</a:t>
            </a:r>
          </a:p>
        </p:txBody>
      </p:sp>
    </p:spTree>
  </p:cSld>
  <p:clrMap bg1="lt1" tx1="dk1" bg2="lt2" tx2="dk2" accent1="accent1" accent2="accent2" accent3="accent3" accent4="accent4" accent5="accent5" accent6="accent6" hlink="hlink" folHlink="folHlink"/>
  <p:sldLayoutIdLst>
    <p:sldLayoutId id="2147483671"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2" r:id="rId12"/>
  </p:sldLayoutIdLst>
  <p:txStyles>
    <p:titleStyle>
      <a:lvl1pPr algn="l" rtl="0" eaLnBrk="0" fontAlgn="base" hangingPunct="0">
        <a:spcBef>
          <a:spcPct val="0"/>
        </a:spcBef>
        <a:spcAft>
          <a:spcPct val="0"/>
        </a:spcAft>
        <a:defRPr sz="3200" b="1">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Arial" charset="0"/>
          <a:cs typeface="Arial" charset="0"/>
        </a:defRPr>
      </a:lvl2pPr>
      <a:lvl3pPr algn="l" rtl="0" eaLnBrk="0" fontAlgn="base" hangingPunct="0">
        <a:spcBef>
          <a:spcPct val="0"/>
        </a:spcBef>
        <a:spcAft>
          <a:spcPct val="0"/>
        </a:spcAft>
        <a:defRPr sz="3200" b="1">
          <a:solidFill>
            <a:schemeClr val="bg1"/>
          </a:solidFill>
          <a:latin typeface="Arial" charset="0"/>
          <a:cs typeface="Arial" charset="0"/>
        </a:defRPr>
      </a:lvl3pPr>
      <a:lvl4pPr algn="l" rtl="0" eaLnBrk="0" fontAlgn="base" hangingPunct="0">
        <a:spcBef>
          <a:spcPct val="0"/>
        </a:spcBef>
        <a:spcAft>
          <a:spcPct val="0"/>
        </a:spcAft>
        <a:defRPr sz="3200" b="1">
          <a:solidFill>
            <a:schemeClr val="bg1"/>
          </a:solidFill>
          <a:latin typeface="Arial" charset="0"/>
          <a:cs typeface="Arial" charset="0"/>
        </a:defRPr>
      </a:lvl4pPr>
      <a:lvl5pPr algn="l" rtl="0" eaLnBrk="0" fontAlgn="base" hangingPunct="0">
        <a:spcBef>
          <a:spcPct val="0"/>
        </a:spcBef>
        <a:spcAft>
          <a:spcPct val="0"/>
        </a:spcAft>
        <a:defRPr sz="3200" b="1">
          <a:solidFill>
            <a:schemeClr val="bg1"/>
          </a:solidFill>
          <a:latin typeface="Arial" charset="0"/>
          <a:cs typeface="Arial" charset="0"/>
        </a:defRPr>
      </a:lvl5pPr>
      <a:lvl6pPr marL="457200" algn="l" rtl="0" fontAlgn="base">
        <a:spcBef>
          <a:spcPct val="0"/>
        </a:spcBef>
        <a:spcAft>
          <a:spcPct val="0"/>
        </a:spcAft>
        <a:defRPr sz="3200" b="1">
          <a:solidFill>
            <a:schemeClr val="bg1"/>
          </a:solidFill>
          <a:latin typeface="Arial" charset="0"/>
          <a:cs typeface="Arial" charset="0"/>
        </a:defRPr>
      </a:lvl6pPr>
      <a:lvl7pPr marL="914400" algn="l" rtl="0" fontAlgn="base">
        <a:spcBef>
          <a:spcPct val="0"/>
        </a:spcBef>
        <a:spcAft>
          <a:spcPct val="0"/>
        </a:spcAft>
        <a:defRPr sz="3200" b="1">
          <a:solidFill>
            <a:schemeClr val="bg1"/>
          </a:solidFill>
          <a:latin typeface="Arial" charset="0"/>
          <a:cs typeface="Arial" charset="0"/>
        </a:defRPr>
      </a:lvl7pPr>
      <a:lvl8pPr marL="1371600" algn="l" rtl="0" fontAlgn="base">
        <a:spcBef>
          <a:spcPct val="0"/>
        </a:spcBef>
        <a:spcAft>
          <a:spcPct val="0"/>
        </a:spcAft>
        <a:defRPr sz="3200" b="1">
          <a:solidFill>
            <a:schemeClr val="bg1"/>
          </a:solidFill>
          <a:latin typeface="Arial" charset="0"/>
          <a:cs typeface="Arial" charset="0"/>
        </a:defRPr>
      </a:lvl8pPr>
      <a:lvl9pPr marL="1828800" algn="l" rtl="0" fontAlgn="base">
        <a:spcBef>
          <a:spcPct val="0"/>
        </a:spcBef>
        <a:spcAft>
          <a:spcPct val="0"/>
        </a:spcAft>
        <a:defRPr sz="3200" b="1">
          <a:solidFill>
            <a:schemeClr val="bg1"/>
          </a:solidFill>
          <a:latin typeface="Arial" charset="0"/>
          <a:cs typeface="Arial" charset="0"/>
        </a:defRPr>
      </a:lvl9pPr>
    </p:titleStyle>
    <p:bodyStyle>
      <a:lvl1pPr marL="342900" indent="-342900" algn="l" rtl="0" eaLnBrk="0" fontAlgn="base" hangingPunct="0">
        <a:spcBef>
          <a:spcPct val="20000"/>
        </a:spcBef>
        <a:spcAft>
          <a:spcPct val="0"/>
        </a:spcAft>
        <a:buChar char="•"/>
        <a:defRPr sz="2800" b="1">
          <a:solidFill>
            <a:srgbClr val="640064"/>
          </a:solidFill>
          <a:latin typeface="Arial Narrow" panose="020B0606020202030204" pitchFamily="34" charset="0"/>
          <a:ea typeface="+mn-ea"/>
          <a:cs typeface="+mn-cs"/>
        </a:defRPr>
      </a:lvl1pPr>
      <a:lvl2pPr marL="742950" indent="-285750" algn="l" rtl="0" eaLnBrk="0" fontAlgn="base" hangingPunct="0">
        <a:spcBef>
          <a:spcPct val="20000"/>
        </a:spcBef>
        <a:spcAft>
          <a:spcPct val="0"/>
        </a:spcAft>
        <a:buChar char="–"/>
        <a:defRPr sz="2400" b="1">
          <a:solidFill>
            <a:schemeClr val="tx1"/>
          </a:solidFill>
          <a:latin typeface="Arial Narrow" panose="020B0606020202030204" pitchFamily="34" charset="0"/>
          <a:cs typeface="+mn-cs"/>
        </a:defRPr>
      </a:lvl2pPr>
      <a:lvl3pPr marL="1143000" indent="-228600" algn="l" rtl="0" eaLnBrk="0" fontAlgn="base" hangingPunct="0">
        <a:spcBef>
          <a:spcPct val="20000"/>
        </a:spcBef>
        <a:spcAft>
          <a:spcPct val="0"/>
        </a:spcAft>
        <a:buChar char="•"/>
        <a:defRPr sz="2000">
          <a:solidFill>
            <a:srgbClr val="640064"/>
          </a:solidFill>
          <a:latin typeface="Arial Narrow" panose="020B0606020202030204" pitchFamily="34" charset="0"/>
          <a:cs typeface="+mn-cs"/>
        </a:defRPr>
      </a:lvl3pPr>
      <a:lvl4pPr marL="1600200" indent="-228600" algn="l" rtl="0" eaLnBrk="0" fontAlgn="base" hangingPunct="0">
        <a:spcBef>
          <a:spcPct val="20000"/>
        </a:spcBef>
        <a:spcAft>
          <a:spcPct val="0"/>
        </a:spcAft>
        <a:buChar char="–"/>
        <a:defRPr>
          <a:solidFill>
            <a:srgbClr val="640064"/>
          </a:solidFill>
          <a:latin typeface="Arial Narrow" panose="020B0606020202030204" pitchFamily="34" charset="0"/>
          <a:cs typeface="+mn-cs"/>
        </a:defRPr>
      </a:lvl4pPr>
      <a:lvl5pPr marL="2057400" indent="-228600" algn="l" rtl="0" eaLnBrk="0" fontAlgn="base" hangingPunct="0">
        <a:spcBef>
          <a:spcPct val="20000"/>
        </a:spcBef>
        <a:spcAft>
          <a:spcPct val="0"/>
        </a:spcAft>
        <a:buChar char="»"/>
        <a:defRPr>
          <a:solidFill>
            <a:srgbClr val="640064"/>
          </a:solidFill>
          <a:latin typeface="Arial Narrow" panose="020B0606020202030204" pitchFamily="34" charset="0"/>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4.xml"/><Relationship Id="rId6" Type="http://schemas.openxmlformats.org/officeDocument/2006/relationships/image" Target="../media/image4.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audio" Target="../media/media10.m4a"/><Relationship Id="rId2" Type="http://schemas.microsoft.com/office/2007/relationships/media" Target="../media/media10.m4a"/><Relationship Id="rId1" Type="http://schemas.openxmlformats.org/officeDocument/2006/relationships/tags" Target="../tags/tag5.xml"/><Relationship Id="rId6" Type="http://schemas.openxmlformats.org/officeDocument/2006/relationships/image" Target="../media/image4.png"/><Relationship Id="rId5" Type="http://schemas.openxmlformats.org/officeDocument/2006/relationships/notesSlide" Target="../notesSlides/notesSlide13.xml"/><Relationship Id="rId4"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2.xml"/><Relationship Id="rId6" Type="http://schemas.openxmlformats.org/officeDocument/2006/relationships/image" Target="../media/image4.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3.xml"/><Relationship Id="rId6" Type="http://schemas.openxmlformats.org/officeDocument/2006/relationships/image" Target="../media/image4.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Line 15"/>
          <p:cNvSpPr>
            <a:spLocks noChangeShapeType="1"/>
          </p:cNvSpPr>
          <p:nvPr/>
        </p:nvSpPr>
        <p:spPr bwMode="auto">
          <a:xfrm>
            <a:off x="1676400" y="1044575"/>
            <a:ext cx="7315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7" name="Rectangle 3"/>
          <p:cNvSpPr>
            <a:spLocks noGrp="1" noChangeArrowheads="1"/>
          </p:cNvSpPr>
          <p:nvPr>
            <p:ph type="subTitle" idx="1"/>
          </p:nvPr>
        </p:nvSpPr>
        <p:spPr>
          <a:xfrm>
            <a:off x="1905000" y="2018046"/>
            <a:ext cx="6629400" cy="646331"/>
          </a:xfrm>
        </p:spPr>
        <p:txBody>
          <a:bodyPr/>
          <a:lstStyle/>
          <a:p>
            <a:r>
              <a:rPr lang="en-GB" sz="4000" b="1" dirty="0"/>
              <a:t>Introduction to Functions</a:t>
            </a:r>
          </a:p>
        </p:txBody>
      </p:sp>
      <p:pic>
        <p:nvPicPr>
          <p:cNvPr id="2" name="Audio 1">
            <a:hlinkClick r:id="" action="ppaction://media"/>
            <a:extLst>
              <a:ext uri="{FF2B5EF4-FFF2-40B4-BE49-F238E27FC236}">
                <a16:creationId xmlns:a16="http://schemas.microsoft.com/office/drawing/2014/main" id="{C96BDD8E-0853-4257-977A-EEDAC2581CA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7208"/>
    </mc:Choice>
    <mc:Fallback xmlns="">
      <p:transition spd="slow" advTm="272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76200" y="122238"/>
            <a:ext cx="8991600" cy="563562"/>
          </a:xfrm>
        </p:spPr>
        <p:txBody>
          <a:bodyPr/>
          <a:lstStyle/>
          <a:p>
            <a:r>
              <a:rPr lang="en-SG" dirty="0"/>
              <a:t>Example 3</a:t>
            </a:r>
          </a:p>
        </p:txBody>
      </p:sp>
      <p:sp>
        <p:nvSpPr>
          <p:cNvPr id="3" name="TextBox 2">
            <a:extLst>
              <a:ext uri="{FF2B5EF4-FFF2-40B4-BE49-F238E27FC236}">
                <a16:creationId xmlns:a16="http://schemas.microsoft.com/office/drawing/2014/main" id="{8CE485D7-E56F-4B01-A297-59B2918180E7}"/>
              </a:ext>
            </a:extLst>
          </p:cNvPr>
          <p:cNvSpPr txBox="1"/>
          <p:nvPr/>
        </p:nvSpPr>
        <p:spPr>
          <a:xfrm>
            <a:off x="533400" y="1828800"/>
            <a:ext cx="6028778" cy="2616101"/>
          </a:xfrm>
          <a:prstGeom prst="rect">
            <a:avLst/>
          </a:prstGeom>
          <a:solidFill>
            <a:schemeClr val="bg1"/>
          </a:solidFill>
          <a:ln>
            <a:solidFill>
              <a:schemeClr val="tx1"/>
            </a:solidFill>
          </a:ln>
        </p:spPr>
        <p:txBody>
          <a:bodyPr wrap="square" rtlCol="0">
            <a:spAutoFit/>
          </a:bodyPr>
          <a:lstStyle/>
          <a:p>
            <a:r>
              <a:rPr lang="en-SG" sz="1000" dirty="0">
                <a:solidFill>
                  <a:srgbClr val="FF6600"/>
                </a:solidFill>
                <a:latin typeface="Courier New" panose="02070309020205020404" pitchFamily="49" charset="0"/>
                <a:cs typeface="Courier New" panose="02070309020205020404" pitchFamily="49" charset="0"/>
              </a:rPr>
              <a:t>  </a:t>
            </a:r>
          </a:p>
          <a:p>
            <a:r>
              <a:rPr lang="en-US" sz="2200" dirty="0">
                <a:solidFill>
                  <a:srgbClr val="FF6600"/>
                </a:solidFill>
                <a:latin typeface="Consolas" panose="020B0609020204030204" pitchFamily="49" charset="0"/>
                <a:cs typeface="Courier New" panose="02070309020205020404" pitchFamily="49" charset="0"/>
              </a:rPr>
              <a:t># Function calculate (and return) </a:t>
            </a:r>
            <a:r>
              <a:rPr lang="en-US" sz="2200" dirty="0" err="1">
                <a:solidFill>
                  <a:srgbClr val="FF6600"/>
                </a:solidFill>
                <a:latin typeface="Consolas" panose="020B0609020204030204" pitchFamily="49" charset="0"/>
                <a:cs typeface="Courier New" panose="02070309020205020404" pitchFamily="49" charset="0"/>
              </a:rPr>
              <a:t>bmi</a:t>
            </a:r>
            <a:endParaRPr lang="en-SG" sz="2200" dirty="0">
              <a:solidFill>
                <a:srgbClr val="FF6600"/>
              </a:solidFill>
              <a:latin typeface="Consolas" panose="020B0609020204030204" pitchFamily="49" charset="0"/>
              <a:cs typeface="Courier New" panose="02070309020205020404" pitchFamily="49" charset="0"/>
            </a:endParaRPr>
          </a:p>
          <a:p>
            <a:r>
              <a:rPr lang="en-SG" sz="2200" dirty="0">
                <a:solidFill>
                  <a:srgbClr val="FF0000"/>
                </a:solidFill>
                <a:latin typeface="Consolas" panose="020B0609020204030204" pitchFamily="49" charset="0"/>
                <a:cs typeface="Courier New" panose="02070309020205020404" pitchFamily="49" charset="0"/>
              </a:rPr>
              <a:t>def</a:t>
            </a:r>
            <a:r>
              <a:rPr lang="en-SG" sz="2200" dirty="0">
                <a:latin typeface="Consolas" panose="020B0609020204030204" pitchFamily="49" charset="0"/>
                <a:cs typeface="Courier New" panose="02070309020205020404" pitchFamily="49" charset="0"/>
              </a:rPr>
              <a:t> </a:t>
            </a:r>
            <a:r>
              <a:rPr lang="en-SG" sz="2200" dirty="0" err="1">
                <a:solidFill>
                  <a:srgbClr val="0000FF"/>
                </a:solidFill>
                <a:latin typeface="Consolas" panose="020B0609020204030204" pitchFamily="49" charset="0"/>
                <a:cs typeface="Courier New" panose="02070309020205020404" pitchFamily="49" charset="0"/>
              </a:rPr>
              <a:t>calculate_bmi</a:t>
            </a:r>
            <a:r>
              <a:rPr lang="en-SG" sz="2200" dirty="0">
                <a:solidFill>
                  <a:srgbClr val="0000FF"/>
                </a:solidFill>
                <a:latin typeface="Consolas" panose="020B0609020204030204" pitchFamily="49" charset="0"/>
                <a:cs typeface="Courier New" panose="02070309020205020404" pitchFamily="49" charset="0"/>
              </a:rPr>
              <a:t>(weight, height):</a:t>
            </a:r>
          </a:p>
          <a:p>
            <a:r>
              <a:rPr lang="en-SG" sz="2200" dirty="0">
                <a:solidFill>
                  <a:srgbClr val="0000FF"/>
                </a:solidFill>
                <a:latin typeface="Consolas" panose="020B0609020204030204" pitchFamily="49" charset="0"/>
              </a:rPr>
              <a:t>    </a:t>
            </a:r>
            <a:r>
              <a:rPr lang="en-SG" sz="2200" dirty="0" err="1">
                <a:solidFill>
                  <a:srgbClr val="0000FF"/>
                </a:solidFill>
                <a:latin typeface="Consolas" panose="020B0609020204030204" pitchFamily="49" charset="0"/>
              </a:rPr>
              <a:t>bmi</a:t>
            </a:r>
            <a:r>
              <a:rPr lang="en-SG" sz="2200" dirty="0">
                <a:solidFill>
                  <a:srgbClr val="0000FF"/>
                </a:solidFill>
                <a:latin typeface="Consolas" panose="020B0609020204030204" pitchFamily="49" charset="0"/>
              </a:rPr>
              <a:t> = weight / (height * height)</a:t>
            </a:r>
          </a:p>
          <a:p>
            <a:r>
              <a:rPr lang="en-SG" sz="2200" dirty="0">
                <a:solidFill>
                  <a:srgbClr val="0000FF"/>
                </a:solidFill>
                <a:latin typeface="Consolas" panose="020B0609020204030204" pitchFamily="49" charset="0"/>
              </a:rPr>
              <a:t>    return </a:t>
            </a:r>
            <a:r>
              <a:rPr lang="en-SG" sz="2200" dirty="0" err="1">
                <a:solidFill>
                  <a:srgbClr val="0000FF"/>
                </a:solidFill>
                <a:latin typeface="Consolas" panose="020B0609020204030204" pitchFamily="49" charset="0"/>
              </a:rPr>
              <a:t>bmi</a:t>
            </a:r>
            <a:endParaRPr lang="en-SG" sz="2200" dirty="0">
              <a:solidFill>
                <a:srgbClr val="0000FF"/>
              </a:solidFill>
              <a:latin typeface="Consolas" panose="020B0609020204030204" pitchFamily="49" charset="0"/>
            </a:endParaRPr>
          </a:p>
          <a:p>
            <a:endParaRPr lang="en-SG" sz="2200" b="1" dirty="0">
              <a:latin typeface="Courier New" panose="02070309020205020404" pitchFamily="49" charset="0"/>
              <a:cs typeface="Courier New" panose="02070309020205020404" pitchFamily="49" charset="0"/>
            </a:endParaRPr>
          </a:p>
          <a:p>
            <a:r>
              <a:rPr lang="en-SG" sz="2200" b="1" dirty="0" err="1">
                <a:latin typeface="Courier New" panose="02070309020205020404" pitchFamily="49" charset="0"/>
                <a:cs typeface="Courier New" panose="02070309020205020404" pitchFamily="49" charset="0"/>
              </a:rPr>
              <a:t>ans</a:t>
            </a:r>
            <a:r>
              <a:rPr lang="en-SG" sz="2200" b="1" dirty="0">
                <a:latin typeface="Courier New" panose="02070309020205020404" pitchFamily="49" charset="0"/>
                <a:cs typeface="Courier New" panose="02070309020205020404" pitchFamily="49" charset="0"/>
              </a:rPr>
              <a:t> = </a:t>
            </a:r>
            <a:r>
              <a:rPr lang="en-SG" sz="2200" b="1" dirty="0" err="1">
                <a:latin typeface="Courier New" panose="02070309020205020404" pitchFamily="49" charset="0"/>
                <a:cs typeface="Courier New" panose="02070309020205020404" pitchFamily="49" charset="0"/>
              </a:rPr>
              <a:t>calculate_bmi</a:t>
            </a:r>
            <a:r>
              <a:rPr lang="en-SG" sz="2200" b="1" dirty="0">
                <a:latin typeface="Courier New" panose="02070309020205020404" pitchFamily="49" charset="0"/>
                <a:cs typeface="Courier New" panose="02070309020205020404" pitchFamily="49" charset="0"/>
              </a:rPr>
              <a:t>(60,1.6)</a:t>
            </a:r>
          </a:p>
          <a:p>
            <a:r>
              <a:rPr lang="en-SG" sz="2200" b="1" dirty="0">
                <a:latin typeface="Courier New" panose="02070309020205020404" pitchFamily="49" charset="0"/>
                <a:cs typeface="Courier New" panose="02070309020205020404" pitchFamily="49" charset="0"/>
              </a:rPr>
              <a:t>print ("The </a:t>
            </a:r>
            <a:r>
              <a:rPr lang="en-SG" sz="2200" b="1" dirty="0" err="1">
                <a:latin typeface="Courier New" panose="02070309020205020404" pitchFamily="49" charset="0"/>
                <a:cs typeface="Courier New" panose="02070309020205020404" pitchFamily="49" charset="0"/>
              </a:rPr>
              <a:t>bmi</a:t>
            </a:r>
            <a:r>
              <a:rPr lang="en-SG" sz="2200" b="1" dirty="0">
                <a:latin typeface="Courier New" panose="02070309020205020404" pitchFamily="49" charset="0"/>
                <a:cs typeface="Courier New" panose="02070309020205020404" pitchFamily="49" charset="0"/>
              </a:rPr>
              <a:t> is ", </a:t>
            </a:r>
            <a:r>
              <a:rPr lang="en-SG" sz="2200" b="1" dirty="0" err="1">
                <a:latin typeface="Courier New" panose="02070309020205020404" pitchFamily="49" charset="0"/>
                <a:cs typeface="Courier New" panose="02070309020205020404" pitchFamily="49" charset="0"/>
              </a:rPr>
              <a:t>ans</a:t>
            </a:r>
            <a:r>
              <a:rPr lang="en-SG" sz="2200" b="1" dirty="0">
                <a:latin typeface="Courier New" panose="02070309020205020404" pitchFamily="49" charset="0"/>
                <a:cs typeface="Courier New" panose="02070309020205020404" pitchFamily="49" charset="0"/>
              </a:rPr>
              <a:t>)</a:t>
            </a:r>
          </a:p>
        </p:txBody>
      </p:sp>
      <p:sp>
        <p:nvSpPr>
          <p:cNvPr id="4" name="TextBox 3">
            <a:extLst>
              <a:ext uri="{FF2B5EF4-FFF2-40B4-BE49-F238E27FC236}">
                <a16:creationId xmlns:a16="http://schemas.microsoft.com/office/drawing/2014/main" id="{9715AA15-9341-4BA7-92FF-D4D1658AE034}"/>
              </a:ext>
            </a:extLst>
          </p:cNvPr>
          <p:cNvSpPr txBox="1"/>
          <p:nvPr/>
        </p:nvSpPr>
        <p:spPr>
          <a:xfrm>
            <a:off x="457200" y="1143000"/>
            <a:ext cx="7924800" cy="523220"/>
          </a:xfrm>
          <a:prstGeom prst="rect">
            <a:avLst/>
          </a:prstGeom>
          <a:noFill/>
        </p:spPr>
        <p:txBody>
          <a:bodyPr wrap="square" rtlCol="0">
            <a:spAutoFit/>
          </a:bodyPr>
          <a:lstStyle/>
          <a:p>
            <a:pPr marL="457200" indent="-457200">
              <a:buFont typeface="Arial" panose="020B0604020202020204" pitchFamily="34" charset="0"/>
              <a:buChar char="•"/>
            </a:pPr>
            <a:r>
              <a:rPr lang="en-SG" sz="2800" b="1" dirty="0">
                <a:solidFill>
                  <a:srgbClr val="660066"/>
                </a:solidFill>
                <a:latin typeface="Arial Narrow" panose="020B0606020202030204" pitchFamily="34" charset="0"/>
              </a:rPr>
              <a:t>Function with parameters and return value</a:t>
            </a:r>
          </a:p>
        </p:txBody>
      </p:sp>
      <p:sp>
        <p:nvSpPr>
          <p:cNvPr id="5" name="Right Brace 4">
            <a:extLst>
              <a:ext uri="{FF2B5EF4-FFF2-40B4-BE49-F238E27FC236}">
                <a16:creationId xmlns:a16="http://schemas.microsoft.com/office/drawing/2014/main" id="{DD9B4B43-6693-4729-A668-7B108F37EA52}"/>
              </a:ext>
            </a:extLst>
          </p:cNvPr>
          <p:cNvSpPr/>
          <p:nvPr/>
        </p:nvSpPr>
        <p:spPr>
          <a:xfrm>
            <a:off x="6576033" y="2438400"/>
            <a:ext cx="228600" cy="990600"/>
          </a:xfrm>
          <a:prstGeom prst="rightBrace">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p>
        </p:txBody>
      </p:sp>
      <p:sp>
        <p:nvSpPr>
          <p:cNvPr id="6" name="TextBox 23">
            <a:extLst>
              <a:ext uri="{FF2B5EF4-FFF2-40B4-BE49-F238E27FC236}">
                <a16:creationId xmlns:a16="http://schemas.microsoft.com/office/drawing/2014/main" id="{5FEE8556-A67D-49C9-A043-4541BD44E79D}"/>
              </a:ext>
            </a:extLst>
          </p:cNvPr>
          <p:cNvSpPr txBox="1">
            <a:spLocks noChangeArrowheads="1"/>
          </p:cNvSpPr>
          <p:nvPr/>
        </p:nvSpPr>
        <p:spPr bwMode="auto">
          <a:xfrm>
            <a:off x="6976660" y="2667533"/>
            <a:ext cx="1786340" cy="307777"/>
          </a:xfrm>
          <a:prstGeom prst="rect">
            <a:avLst/>
          </a:prstGeom>
          <a:solidFill>
            <a:srgbClr val="CCECFF"/>
          </a:solidFill>
          <a:ln>
            <a:solidFill>
              <a:schemeClr val="tx1"/>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1) Define function</a:t>
            </a:r>
          </a:p>
        </p:txBody>
      </p:sp>
      <p:sp>
        <p:nvSpPr>
          <p:cNvPr id="7" name="TextBox 23">
            <a:extLst>
              <a:ext uri="{FF2B5EF4-FFF2-40B4-BE49-F238E27FC236}">
                <a16:creationId xmlns:a16="http://schemas.microsoft.com/office/drawing/2014/main" id="{B3F93550-573A-47FC-8426-EACBD7DF6D35}"/>
              </a:ext>
            </a:extLst>
          </p:cNvPr>
          <p:cNvSpPr txBox="1">
            <a:spLocks noChangeArrowheads="1"/>
          </p:cNvSpPr>
          <p:nvPr/>
        </p:nvSpPr>
        <p:spPr bwMode="auto">
          <a:xfrm>
            <a:off x="6980123" y="3822734"/>
            <a:ext cx="1782877" cy="307777"/>
          </a:xfrm>
          <a:prstGeom prst="rect">
            <a:avLst/>
          </a:prstGeom>
          <a:solidFill>
            <a:srgbClr val="CCECFF"/>
          </a:solidFill>
          <a:ln>
            <a:solidFill>
              <a:schemeClr val="tx1"/>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2) Call function</a:t>
            </a:r>
          </a:p>
        </p:txBody>
      </p:sp>
      <p:cxnSp>
        <p:nvCxnSpPr>
          <p:cNvPr id="8" name="Straight Arrow Connector 7">
            <a:extLst>
              <a:ext uri="{FF2B5EF4-FFF2-40B4-BE49-F238E27FC236}">
                <a16:creationId xmlns:a16="http://schemas.microsoft.com/office/drawing/2014/main" id="{E15B6F9F-5053-49C4-99DD-D884A998A9B9}"/>
              </a:ext>
            </a:extLst>
          </p:cNvPr>
          <p:cNvCxnSpPr>
            <a:cxnSpLocks/>
          </p:cNvCxnSpPr>
          <p:nvPr/>
        </p:nvCxnSpPr>
        <p:spPr>
          <a:xfrm flipH="1">
            <a:off x="5346442" y="3886200"/>
            <a:ext cx="1458191" cy="0"/>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1439805"/>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18FAF-F994-498A-8BC8-9ADCED74E237}"/>
              </a:ext>
            </a:extLst>
          </p:cNvPr>
          <p:cNvSpPr>
            <a:spLocks noGrp="1"/>
          </p:cNvSpPr>
          <p:nvPr>
            <p:ph type="title" idx="4294967295"/>
          </p:nvPr>
        </p:nvSpPr>
        <p:spPr>
          <a:xfrm>
            <a:off x="76200" y="122238"/>
            <a:ext cx="8991600" cy="563562"/>
          </a:xfrm>
        </p:spPr>
        <p:txBody>
          <a:bodyPr/>
          <a:lstStyle/>
          <a:p>
            <a:r>
              <a:rPr lang="en-SG" dirty="0"/>
              <a:t>Example 4</a:t>
            </a:r>
          </a:p>
        </p:txBody>
      </p:sp>
      <p:sp>
        <p:nvSpPr>
          <p:cNvPr id="3" name="Content Placeholder 2">
            <a:extLst>
              <a:ext uri="{FF2B5EF4-FFF2-40B4-BE49-F238E27FC236}">
                <a16:creationId xmlns:a16="http://schemas.microsoft.com/office/drawing/2014/main" id="{C31AD86A-B6C5-4ECA-9369-0E0731CCFA99}"/>
              </a:ext>
            </a:extLst>
          </p:cNvPr>
          <p:cNvSpPr>
            <a:spLocks noGrp="1"/>
          </p:cNvSpPr>
          <p:nvPr>
            <p:ph idx="1"/>
          </p:nvPr>
        </p:nvSpPr>
        <p:spPr/>
        <p:txBody>
          <a:bodyPr/>
          <a:lstStyle/>
          <a:p>
            <a:r>
              <a:rPr lang="en-SG" sz="2400" dirty="0"/>
              <a:t>Let’s put the code (in Week 1) to calculate BMI in a function</a:t>
            </a:r>
            <a:endParaRPr lang="en-SG" dirty="0"/>
          </a:p>
        </p:txBody>
      </p:sp>
      <p:sp>
        <p:nvSpPr>
          <p:cNvPr id="4" name="TextBox 3">
            <a:extLst>
              <a:ext uri="{FF2B5EF4-FFF2-40B4-BE49-F238E27FC236}">
                <a16:creationId xmlns:a16="http://schemas.microsoft.com/office/drawing/2014/main" id="{DA7E2E8E-D12C-417F-BDFE-EA24E9B78B5E}"/>
              </a:ext>
            </a:extLst>
          </p:cNvPr>
          <p:cNvSpPr txBox="1"/>
          <p:nvPr/>
        </p:nvSpPr>
        <p:spPr>
          <a:xfrm>
            <a:off x="457200" y="1447800"/>
            <a:ext cx="6498678" cy="4339650"/>
          </a:xfrm>
          <a:prstGeom prst="rect">
            <a:avLst/>
          </a:prstGeom>
          <a:solidFill>
            <a:schemeClr val="bg1"/>
          </a:solidFill>
          <a:ln>
            <a:solidFill>
              <a:schemeClr val="tx1"/>
            </a:solidFill>
          </a:ln>
        </p:spPr>
        <p:txBody>
          <a:bodyPr wrap="square" rtlCol="0">
            <a:spAutoFit/>
          </a:bodyPr>
          <a:lstStyle/>
          <a:p>
            <a:r>
              <a:rPr lang="en-US" sz="1000" dirty="0">
                <a:latin typeface="Consolas" panose="020B0609020204030204" pitchFamily="49" charset="0"/>
                <a:cs typeface="Courier New" panose="02070309020205020404" pitchFamily="49" charset="0"/>
              </a:rPr>
              <a:t>  </a:t>
            </a:r>
          </a:p>
          <a:p>
            <a:r>
              <a:rPr lang="en-US" sz="2000" dirty="0">
                <a:solidFill>
                  <a:srgbClr val="CC0000"/>
                </a:solidFill>
                <a:latin typeface="Consolas" panose="020B0609020204030204" pitchFamily="49" charset="0"/>
                <a:cs typeface="Courier New" panose="02070309020205020404" pitchFamily="49" charset="0"/>
              </a:rPr>
              <a:t># Perform BMI calculation </a:t>
            </a:r>
          </a:p>
          <a:p>
            <a:r>
              <a:rPr lang="en-US" sz="2000" b="1" dirty="0">
                <a:solidFill>
                  <a:srgbClr val="FF0000"/>
                </a:solidFill>
                <a:latin typeface="Consolas" panose="020B0609020204030204" pitchFamily="49" charset="0"/>
                <a:cs typeface="Courier New" panose="02070309020205020404" pitchFamily="49" charset="0"/>
              </a:rPr>
              <a:t>def</a:t>
            </a:r>
            <a:r>
              <a:rPr lang="en-US" sz="2000" dirty="0">
                <a:solidFill>
                  <a:srgbClr val="0000FF"/>
                </a:solidFill>
                <a:latin typeface="Consolas" panose="020B0609020204030204" pitchFamily="49" charset="0"/>
                <a:cs typeface="Courier New" panose="02070309020205020404" pitchFamily="49" charset="0"/>
              </a:rPr>
              <a:t> </a:t>
            </a:r>
            <a:r>
              <a:rPr lang="en-US" sz="2000" dirty="0" err="1">
                <a:solidFill>
                  <a:srgbClr val="0000FF"/>
                </a:solidFill>
                <a:latin typeface="Consolas" panose="020B0609020204030204" pitchFamily="49" charset="0"/>
                <a:cs typeface="Courier New" panose="02070309020205020404" pitchFamily="49" charset="0"/>
              </a:rPr>
              <a:t>calculate_bmi</a:t>
            </a:r>
            <a:r>
              <a:rPr lang="en-US" sz="2000" dirty="0">
                <a:solidFill>
                  <a:srgbClr val="0000FF"/>
                </a:solidFill>
                <a:latin typeface="Consolas" panose="020B0609020204030204" pitchFamily="49" charset="0"/>
                <a:cs typeface="Courier New" panose="02070309020205020404" pitchFamily="49" charset="0"/>
              </a:rPr>
              <a:t>(weight, height)</a:t>
            </a:r>
            <a:r>
              <a:rPr lang="en-US" sz="2000" dirty="0">
                <a:solidFill>
                  <a:srgbClr val="FF0000"/>
                </a:solidFill>
                <a:latin typeface="Consolas" panose="020B0609020204030204" pitchFamily="49" charset="0"/>
                <a:cs typeface="Courier New" panose="02070309020205020404" pitchFamily="49" charset="0"/>
              </a:rPr>
              <a:t>:</a:t>
            </a:r>
          </a:p>
          <a:p>
            <a:r>
              <a:rPr lang="en-US" sz="2000" dirty="0">
                <a:latin typeface="Consolas" panose="020B0609020204030204" pitchFamily="49" charset="0"/>
                <a:cs typeface="Courier New" panose="02070309020205020404" pitchFamily="49" charset="0"/>
              </a:rPr>
              <a:t>    </a:t>
            </a:r>
            <a:r>
              <a:rPr lang="en-US" sz="2000" dirty="0" err="1">
                <a:solidFill>
                  <a:srgbClr val="0000FF"/>
                </a:solidFill>
                <a:latin typeface="Consolas" panose="020B0609020204030204" pitchFamily="49" charset="0"/>
                <a:cs typeface="Courier New" panose="02070309020205020404" pitchFamily="49" charset="0"/>
              </a:rPr>
              <a:t>bmi</a:t>
            </a:r>
            <a:r>
              <a:rPr lang="en-US" sz="2000" dirty="0">
                <a:solidFill>
                  <a:srgbClr val="0000FF"/>
                </a:solidFill>
                <a:latin typeface="Consolas" panose="020B0609020204030204" pitchFamily="49" charset="0"/>
                <a:cs typeface="Courier New" panose="02070309020205020404" pitchFamily="49" charset="0"/>
              </a:rPr>
              <a:t> = weight / (height ** 2)</a:t>
            </a:r>
            <a:endParaRPr lang="en-US" sz="2000" dirty="0">
              <a:solidFill>
                <a:srgbClr val="CC0000"/>
              </a:solidFill>
              <a:latin typeface="Consolas" panose="020B0609020204030204" pitchFamily="49" charset="0"/>
              <a:cs typeface="Courier New" panose="02070309020205020404" pitchFamily="49" charset="0"/>
            </a:endParaRPr>
          </a:p>
          <a:p>
            <a:r>
              <a:rPr lang="en-US" sz="2000" dirty="0">
                <a:solidFill>
                  <a:srgbClr val="0000FF"/>
                </a:solidFill>
                <a:latin typeface="Consolas" panose="020B0609020204030204" pitchFamily="49" charset="0"/>
                <a:cs typeface="Courier New" panose="02070309020205020404" pitchFamily="49" charset="0"/>
              </a:rPr>
              <a:t>    return </a:t>
            </a:r>
            <a:r>
              <a:rPr lang="en-US" sz="2000" dirty="0" err="1">
                <a:solidFill>
                  <a:srgbClr val="0000FF"/>
                </a:solidFill>
                <a:latin typeface="Consolas" panose="020B0609020204030204" pitchFamily="49" charset="0"/>
                <a:cs typeface="Courier New" panose="02070309020205020404" pitchFamily="49" charset="0"/>
              </a:rPr>
              <a:t>bmi</a:t>
            </a:r>
            <a:endParaRPr lang="en-US" sz="2000" dirty="0">
              <a:latin typeface="Consolas" panose="020B0609020204030204" pitchFamily="49" charset="0"/>
              <a:cs typeface="Courier New" panose="02070309020205020404" pitchFamily="49" charset="0"/>
            </a:endParaRPr>
          </a:p>
          <a:p>
            <a:endParaRPr lang="en-US" sz="2000" dirty="0">
              <a:latin typeface="Consolas" panose="020B0609020204030204" pitchFamily="49" charset="0"/>
              <a:cs typeface="Courier New" panose="02070309020205020404" pitchFamily="49" charset="0"/>
            </a:endParaRPr>
          </a:p>
          <a:p>
            <a:r>
              <a:rPr lang="en-US" sz="2000" dirty="0">
                <a:solidFill>
                  <a:srgbClr val="CC0000"/>
                </a:solidFill>
                <a:latin typeface="Consolas" panose="020B0609020204030204" pitchFamily="49" charset="0"/>
                <a:cs typeface="Courier New" panose="02070309020205020404" pitchFamily="49" charset="0"/>
              </a:rPr>
              <a:t># Get the inputs</a:t>
            </a:r>
            <a:endParaRPr lang="en-US" sz="2000" dirty="0">
              <a:latin typeface="Consolas" panose="020B0609020204030204" pitchFamily="49" charset="0"/>
              <a:cs typeface="Courier New" panose="02070309020205020404" pitchFamily="49" charset="0"/>
            </a:endParaRPr>
          </a:p>
          <a:p>
            <a:r>
              <a:rPr lang="en-US" sz="2000" dirty="0">
                <a:latin typeface="Consolas" panose="020B0609020204030204" pitchFamily="49" charset="0"/>
                <a:cs typeface="Courier New" panose="02070309020205020404" pitchFamily="49" charset="0"/>
              </a:rPr>
              <a:t>weight = float(input('Enter weight(kg): '))</a:t>
            </a:r>
          </a:p>
          <a:p>
            <a:r>
              <a:rPr lang="en-US" sz="2000" dirty="0">
                <a:latin typeface="Consolas" panose="020B0609020204030204" pitchFamily="49" charset="0"/>
                <a:cs typeface="Courier New" panose="02070309020205020404" pitchFamily="49" charset="0"/>
              </a:rPr>
              <a:t>height = float(input('Enter height(m): '))</a:t>
            </a:r>
          </a:p>
          <a:p>
            <a:endParaRPr lang="en-US" dirty="0">
              <a:latin typeface="Consolas" panose="020B0609020204030204" pitchFamily="49" charset="0"/>
              <a:cs typeface="Courier New" panose="02070309020205020404" pitchFamily="49" charset="0"/>
            </a:endParaRPr>
          </a:p>
          <a:p>
            <a:r>
              <a:rPr lang="en-US" dirty="0">
                <a:solidFill>
                  <a:srgbClr val="C00000"/>
                </a:solidFill>
                <a:latin typeface="Consolas" panose="020B0609020204030204" pitchFamily="49" charset="0"/>
                <a:cs typeface="Courier New" panose="02070309020205020404" pitchFamily="49" charset="0"/>
              </a:rPr>
              <a:t># Call the function</a:t>
            </a:r>
            <a:endParaRPr lang="en-US" dirty="0">
              <a:latin typeface="Consolas" panose="020B0609020204030204" pitchFamily="49" charset="0"/>
              <a:cs typeface="Courier New" panose="02070309020205020404" pitchFamily="49" charset="0"/>
            </a:endParaRPr>
          </a:p>
          <a:p>
            <a:r>
              <a:rPr lang="en-US" sz="2000" dirty="0" err="1">
                <a:latin typeface="Consolas" panose="020B0609020204030204" pitchFamily="49" charset="0"/>
                <a:cs typeface="Courier New" panose="02070309020205020404" pitchFamily="49" charset="0"/>
              </a:rPr>
              <a:t>bmi</a:t>
            </a:r>
            <a:r>
              <a:rPr lang="en-US" sz="2000" dirty="0">
                <a:latin typeface="Consolas" panose="020B0609020204030204" pitchFamily="49" charset="0"/>
                <a:cs typeface="Courier New" panose="02070309020205020404" pitchFamily="49" charset="0"/>
              </a:rPr>
              <a:t> = </a:t>
            </a:r>
            <a:r>
              <a:rPr lang="en-US" sz="2000" b="1" dirty="0" err="1">
                <a:latin typeface="Consolas" panose="020B0609020204030204" pitchFamily="49" charset="0"/>
                <a:cs typeface="Courier New" panose="02070309020205020404" pitchFamily="49" charset="0"/>
              </a:rPr>
              <a:t>calculate_bmi</a:t>
            </a:r>
            <a:r>
              <a:rPr lang="en-US" sz="2000" b="1" dirty="0">
                <a:latin typeface="Consolas" panose="020B0609020204030204" pitchFamily="49" charset="0"/>
                <a:cs typeface="Courier New" panose="02070309020205020404" pitchFamily="49" charset="0"/>
              </a:rPr>
              <a:t>(weight, height)</a:t>
            </a:r>
          </a:p>
          <a:p>
            <a:endParaRPr lang="en-SG" sz="2000" dirty="0">
              <a:solidFill>
                <a:srgbClr val="C00000"/>
              </a:solidFill>
              <a:latin typeface="Consolas" panose="020B0609020204030204" pitchFamily="49" charset="0"/>
              <a:cs typeface="Courier New" panose="02070309020205020404" pitchFamily="49" charset="0"/>
            </a:endParaRPr>
          </a:p>
          <a:p>
            <a:r>
              <a:rPr lang="en-US" sz="2000" dirty="0">
                <a:latin typeface="Consolas" panose="020B0609020204030204" pitchFamily="49" charset="0"/>
                <a:cs typeface="Courier New" panose="02070309020205020404" pitchFamily="49" charset="0"/>
              </a:rPr>
              <a:t>print('BMI: ', </a:t>
            </a:r>
            <a:r>
              <a:rPr lang="en-US" sz="2000" dirty="0" err="1">
                <a:latin typeface="Consolas" panose="020B0609020204030204" pitchFamily="49" charset="0"/>
                <a:cs typeface="Courier New" panose="02070309020205020404" pitchFamily="49" charset="0"/>
              </a:rPr>
              <a:t>bmi</a:t>
            </a:r>
            <a:r>
              <a:rPr lang="en-US" sz="2000" dirty="0">
                <a:latin typeface="Consolas" panose="020B0609020204030204" pitchFamily="49" charset="0"/>
                <a:cs typeface="Courier New" panose="02070309020205020404" pitchFamily="49" charset="0"/>
              </a:rPr>
              <a:t>))</a:t>
            </a:r>
            <a:r>
              <a:rPr lang="en-SG" sz="1000" dirty="0">
                <a:latin typeface="Consolas" panose="020B0609020204030204" pitchFamily="49" charset="0"/>
                <a:cs typeface="Courier New" panose="02070309020205020404" pitchFamily="49" charset="0"/>
              </a:rPr>
              <a:t>  </a:t>
            </a:r>
            <a:endParaRPr lang="en-US" sz="1000" dirty="0">
              <a:latin typeface="Consolas" panose="020B0609020204030204" pitchFamily="49" charset="0"/>
              <a:cs typeface="Courier New" panose="02070309020205020404" pitchFamily="49" charset="0"/>
            </a:endParaRPr>
          </a:p>
        </p:txBody>
      </p:sp>
      <p:sp>
        <p:nvSpPr>
          <p:cNvPr id="5" name="Rectangle 4">
            <a:extLst>
              <a:ext uri="{FF2B5EF4-FFF2-40B4-BE49-F238E27FC236}">
                <a16:creationId xmlns:a16="http://schemas.microsoft.com/office/drawing/2014/main" id="{720B1D8A-C709-4BF3-9FAC-0CD2D66F9686}"/>
              </a:ext>
            </a:extLst>
          </p:cNvPr>
          <p:cNvSpPr/>
          <p:nvPr/>
        </p:nvSpPr>
        <p:spPr>
          <a:xfrm>
            <a:off x="533400" y="1981200"/>
            <a:ext cx="4876800" cy="990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Audio 6">
            <a:hlinkClick r:id="" action="ppaction://media"/>
            <a:extLst>
              <a:ext uri="{FF2B5EF4-FFF2-40B4-BE49-F238E27FC236}">
                <a16:creationId xmlns:a16="http://schemas.microsoft.com/office/drawing/2014/main" id="{BB107603-3CFD-4C22-91CA-7679E9BFAD50}"/>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
        <p:nvSpPr>
          <p:cNvPr id="8" name="TextBox 23">
            <a:extLst>
              <a:ext uri="{FF2B5EF4-FFF2-40B4-BE49-F238E27FC236}">
                <a16:creationId xmlns:a16="http://schemas.microsoft.com/office/drawing/2014/main" id="{843CC44A-52FB-48AC-AD93-D324CC9142EA}"/>
              </a:ext>
            </a:extLst>
          </p:cNvPr>
          <p:cNvSpPr txBox="1">
            <a:spLocks noChangeArrowheads="1"/>
          </p:cNvSpPr>
          <p:nvPr/>
        </p:nvSpPr>
        <p:spPr bwMode="auto">
          <a:xfrm>
            <a:off x="6948951" y="4722911"/>
            <a:ext cx="1814049" cy="307777"/>
          </a:xfrm>
          <a:prstGeom prst="rect">
            <a:avLst/>
          </a:prstGeom>
          <a:solidFill>
            <a:srgbClr val="CCECFF"/>
          </a:solidFill>
          <a:ln>
            <a:solidFill>
              <a:schemeClr val="tx1"/>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2) Call function</a:t>
            </a:r>
          </a:p>
        </p:txBody>
      </p:sp>
      <p:cxnSp>
        <p:nvCxnSpPr>
          <p:cNvPr id="9" name="Straight Arrow Connector 8">
            <a:extLst>
              <a:ext uri="{FF2B5EF4-FFF2-40B4-BE49-F238E27FC236}">
                <a16:creationId xmlns:a16="http://schemas.microsoft.com/office/drawing/2014/main" id="{D77742E9-7666-47DF-9171-C802CDD3A8E1}"/>
              </a:ext>
            </a:extLst>
          </p:cNvPr>
          <p:cNvCxnSpPr>
            <a:cxnSpLocks/>
          </p:cNvCxnSpPr>
          <p:nvPr/>
        </p:nvCxnSpPr>
        <p:spPr>
          <a:xfrm flipH="1">
            <a:off x="5667922" y="4876800"/>
            <a:ext cx="1151978" cy="0"/>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Right Brace 9">
            <a:extLst>
              <a:ext uri="{FF2B5EF4-FFF2-40B4-BE49-F238E27FC236}">
                <a16:creationId xmlns:a16="http://schemas.microsoft.com/office/drawing/2014/main" id="{164894A6-3393-4F93-A78E-D889F8820E09}"/>
              </a:ext>
            </a:extLst>
          </p:cNvPr>
          <p:cNvSpPr/>
          <p:nvPr/>
        </p:nvSpPr>
        <p:spPr>
          <a:xfrm>
            <a:off x="6591300" y="2029484"/>
            <a:ext cx="228600" cy="990600"/>
          </a:xfrm>
          <a:prstGeom prst="rightBrace">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p>
        </p:txBody>
      </p:sp>
      <p:sp>
        <p:nvSpPr>
          <p:cNvPr id="11" name="TextBox 23">
            <a:extLst>
              <a:ext uri="{FF2B5EF4-FFF2-40B4-BE49-F238E27FC236}">
                <a16:creationId xmlns:a16="http://schemas.microsoft.com/office/drawing/2014/main" id="{AA96CED7-8318-46F9-A73D-C462AAA1F363}"/>
              </a:ext>
            </a:extLst>
          </p:cNvPr>
          <p:cNvSpPr txBox="1">
            <a:spLocks noChangeArrowheads="1"/>
          </p:cNvSpPr>
          <p:nvPr/>
        </p:nvSpPr>
        <p:spPr bwMode="auto">
          <a:xfrm>
            <a:off x="6955878" y="2370895"/>
            <a:ext cx="1730922" cy="307777"/>
          </a:xfrm>
          <a:prstGeom prst="rect">
            <a:avLst/>
          </a:prstGeom>
          <a:solidFill>
            <a:srgbClr val="CCECFF"/>
          </a:solidFill>
          <a:ln>
            <a:solidFill>
              <a:schemeClr val="tx1"/>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1) Define function</a:t>
            </a:r>
          </a:p>
        </p:txBody>
      </p:sp>
    </p:spTree>
    <p:custDataLst>
      <p:tags r:id="rId1"/>
    </p:custDataLst>
    <p:extLst>
      <p:ext uri="{BB962C8B-B14F-4D97-AF65-F5344CB8AC3E}">
        <p14:creationId xmlns:p14="http://schemas.microsoft.com/office/powerpoint/2010/main" val="2060519428"/>
      </p:ext>
    </p:extLst>
  </p:cSld>
  <p:clrMapOvr>
    <a:masterClrMapping/>
  </p:clrMapOvr>
  <mc:AlternateContent xmlns:mc="http://schemas.openxmlformats.org/markup-compatibility/2006" xmlns:p14="http://schemas.microsoft.com/office/powerpoint/2010/main">
    <mc:Choice Requires="p14">
      <p:transition spd="slow" advTm="51461">
        <p14:flip dir="r"/>
      </p:transition>
    </mc:Choice>
    <mc:Fallback xmlns="">
      <p:transition spd="slow" advTm="5146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heel(1)">
                                      <p:cBhvr>
                                        <p:cTn id="11"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7"/>
                </p:tgtEl>
              </p:cMediaNode>
            </p:audio>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
          <p:cNvSpPr txBox="1">
            <a:spLocks noChangeArrowheads="1"/>
          </p:cNvSpPr>
          <p:nvPr/>
        </p:nvSpPr>
        <p:spPr bwMode="auto">
          <a:xfrm>
            <a:off x="838200" y="1524000"/>
            <a:ext cx="7467600" cy="3733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eaLnBrk="1" fontAlgn="base" hangingPunct="1">
              <a:spcBef>
                <a:spcPct val="20000"/>
              </a:spcBef>
              <a:spcAft>
                <a:spcPct val="0"/>
              </a:spcAft>
              <a:buChar char="»"/>
              <a:defRPr>
                <a:solidFill>
                  <a:schemeClr val="accent2"/>
                </a:solidFill>
                <a:latin typeface="+mn-lt"/>
                <a:cs typeface="+mn-cs"/>
              </a:defRPr>
            </a:lvl6pPr>
            <a:lvl7pPr marL="2971800" indent="-228600" algn="l" rtl="0" eaLnBrk="1" fontAlgn="base" hangingPunct="1">
              <a:spcBef>
                <a:spcPct val="20000"/>
              </a:spcBef>
              <a:spcAft>
                <a:spcPct val="0"/>
              </a:spcAft>
              <a:buChar char="»"/>
              <a:defRPr>
                <a:solidFill>
                  <a:schemeClr val="accent2"/>
                </a:solidFill>
                <a:latin typeface="+mn-lt"/>
                <a:cs typeface="+mn-cs"/>
              </a:defRPr>
            </a:lvl7pPr>
            <a:lvl8pPr marL="3429000" indent="-228600" algn="l" rtl="0" eaLnBrk="1" fontAlgn="base" hangingPunct="1">
              <a:spcBef>
                <a:spcPct val="20000"/>
              </a:spcBef>
              <a:spcAft>
                <a:spcPct val="0"/>
              </a:spcAft>
              <a:buChar char="»"/>
              <a:defRPr>
                <a:solidFill>
                  <a:schemeClr val="accent2"/>
                </a:solidFill>
                <a:latin typeface="+mn-lt"/>
                <a:cs typeface="+mn-cs"/>
              </a:defRPr>
            </a:lvl8pPr>
            <a:lvl9pPr marL="3886200" indent="-228600" algn="l" rtl="0" eaLnBrk="1" fontAlgn="base" hangingPunct="1">
              <a:spcBef>
                <a:spcPct val="20000"/>
              </a:spcBef>
              <a:spcAft>
                <a:spcPct val="0"/>
              </a:spcAft>
              <a:buChar char="»"/>
              <a:defRPr>
                <a:solidFill>
                  <a:schemeClr val="accent2"/>
                </a:solidFill>
                <a:latin typeface="+mn-lt"/>
                <a:cs typeface="+mn-cs"/>
              </a:defRPr>
            </a:lvl9pPr>
          </a:lstStyle>
          <a:p>
            <a:pPr marL="0" indent="0" algn="ctr">
              <a:buFontTx/>
              <a:buNone/>
              <a:defRPr/>
            </a:pPr>
            <a:r>
              <a:rPr lang="en-GB" altLang="zh-CN" sz="6000" b="1" kern="0" dirty="0">
                <a:solidFill>
                  <a:srgbClr val="640064"/>
                </a:solidFill>
                <a:effectLst>
                  <a:outerShdw blurRad="38100" dist="38100" dir="2700000" algn="tl">
                    <a:srgbClr val="C0C0C0"/>
                  </a:outerShdw>
                </a:effectLst>
                <a:latin typeface="Kristen ITC" panose="03050502040202030202" pitchFamily="66" charset="0"/>
                <a:ea typeface="Tahoma" panose="020B0604030504040204" pitchFamily="34" charset="0"/>
                <a:cs typeface="Tahoma" panose="020B0604030504040204" pitchFamily="34" charset="0"/>
              </a:rPr>
              <a:t>Activity Break!</a:t>
            </a:r>
          </a:p>
          <a:p>
            <a:pPr marL="0" indent="0">
              <a:buNone/>
            </a:pPr>
            <a:r>
              <a:rPr lang="en-US" altLang="en-US" sz="2400" b="1" dirty="0">
                <a:solidFill>
                  <a:schemeClr val="tx1"/>
                </a:solidFill>
                <a:latin typeface="Arial Narrow" panose="020B0606020202030204" pitchFamily="34" charset="0"/>
              </a:rPr>
              <a:t>Lecture activities are in a separate file (Word document)</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You are required to submit your solution for the activities in </a:t>
            </a:r>
            <a:r>
              <a:rPr lang="en-US" altLang="en-US" sz="2400" b="1" dirty="0" err="1">
                <a:solidFill>
                  <a:schemeClr val="tx1"/>
                </a:solidFill>
                <a:latin typeface="Arial Narrow" panose="020B0606020202030204" pitchFamily="34" charset="0"/>
              </a:rPr>
              <a:t>POLITEMall</a:t>
            </a:r>
            <a:r>
              <a:rPr lang="en-US" altLang="en-US" sz="2400" b="1" dirty="0">
                <a:solidFill>
                  <a:schemeClr val="tx1"/>
                </a:solidFill>
                <a:latin typeface="Arial Narrow" panose="020B0606020202030204" pitchFamily="34" charset="0"/>
              </a:rPr>
              <a:t> when you have completed all of them</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Try to work on all activities in Part 3 now…</a:t>
            </a:r>
          </a:p>
        </p:txBody>
      </p:sp>
      <p:pic>
        <p:nvPicPr>
          <p:cNvPr id="3" name="Marseille">
            <a:hlinkClick r:id="" action="ppaction://media"/>
            <a:extLst>
              <a:ext uri="{FF2B5EF4-FFF2-40B4-BE49-F238E27FC236}">
                <a16:creationId xmlns:a16="http://schemas.microsoft.com/office/drawing/2014/main" id="{87AEB8F3-FC88-4E81-831D-6949D7784DE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58200" y="152400"/>
            <a:ext cx="487363" cy="487363"/>
          </a:xfrm>
          <a:prstGeom prst="rect">
            <a:avLst/>
          </a:prstGeom>
        </p:spPr>
      </p:pic>
    </p:spTree>
    <p:extLst>
      <p:ext uri="{BB962C8B-B14F-4D97-AF65-F5344CB8AC3E}">
        <p14:creationId xmlns:p14="http://schemas.microsoft.com/office/powerpoint/2010/main" val="4060636073"/>
      </p:ext>
    </p:extLst>
  </p:cSld>
  <p:clrMapOvr>
    <a:masterClrMapping/>
  </p:clrMapOvr>
  <mc:AlternateContent xmlns:mc="http://schemas.openxmlformats.org/markup-compatibility/2006">
    <mc:Choice xmlns:p14="http://schemas.microsoft.com/office/powerpoint/2010/main" Requires="p14">
      <p:transition spd="slow" p14:dur="1250" advTm="9000">
        <p14:flip dir="r"/>
      </p:transition>
    </mc:Choice>
    <mc:Fallback>
      <p:transition spd="slow" advTm="9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18FAF-F994-498A-8BC8-9ADCED74E237}"/>
              </a:ext>
            </a:extLst>
          </p:cNvPr>
          <p:cNvSpPr>
            <a:spLocks noGrp="1"/>
          </p:cNvSpPr>
          <p:nvPr>
            <p:ph type="title"/>
          </p:nvPr>
        </p:nvSpPr>
        <p:spPr/>
        <p:txBody>
          <a:bodyPr/>
          <a:lstStyle/>
          <a:p>
            <a:r>
              <a:rPr lang="en-SG" dirty="0" err="1"/>
              <a:t>Coursemology</a:t>
            </a:r>
            <a:endParaRPr lang="en-SG" dirty="0"/>
          </a:p>
        </p:txBody>
      </p:sp>
      <p:sp>
        <p:nvSpPr>
          <p:cNvPr id="3" name="Content Placeholder 2">
            <a:extLst>
              <a:ext uri="{FF2B5EF4-FFF2-40B4-BE49-F238E27FC236}">
                <a16:creationId xmlns:a16="http://schemas.microsoft.com/office/drawing/2014/main" id="{C31AD86A-B6C5-4ECA-9369-0E0731CCFA99}"/>
              </a:ext>
            </a:extLst>
          </p:cNvPr>
          <p:cNvSpPr>
            <a:spLocks noGrp="1"/>
          </p:cNvSpPr>
          <p:nvPr>
            <p:ph idx="1"/>
          </p:nvPr>
        </p:nvSpPr>
        <p:spPr/>
        <p:txBody>
          <a:bodyPr/>
          <a:lstStyle/>
          <a:p>
            <a:r>
              <a:rPr lang="en-SG" sz="2400" dirty="0" err="1">
                <a:solidFill>
                  <a:srgbClr val="FF0000"/>
                </a:solidFill>
              </a:rPr>
              <a:t>Coursemology</a:t>
            </a:r>
            <a:r>
              <a:rPr lang="en-SG" sz="2400" dirty="0"/>
              <a:t> requires answers to be in the form of functions</a:t>
            </a:r>
          </a:p>
          <a:p>
            <a:r>
              <a:rPr lang="en-SG" sz="2400" dirty="0"/>
              <a:t>Insert your code in a function and allow </a:t>
            </a:r>
            <a:r>
              <a:rPr lang="en-SG" sz="2400" dirty="0" err="1"/>
              <a:t>Coursemology</a:t>
            </a:r>
            <a:r>
              <a:rPr lang="en-SG" sz="2400" dirty="0"/>
              <a:t> to make use of it and thus check your code</a:t>
            </a:r>
            <a:r>
              <a:rPr lang="en-SG" sz="2400" b="0" dirty="0"/>
              <a:t>.</a:t>
            </a:r>
            <a:endParaRPr lang="en-SG" sz="2800" b="0" dirty="0"/>
          </a:p>
        </p:txBody>
      </p:sp>
      <p:sp>
        <p:nvSpPr>
          <p:cNvPr id="6" name="TextBox 5">
            <a:extLst>
              <a:ext uri="{FF2B5EF4-FFF2-40B4-BE49-F238E27FC236}">
                <a16:creationId xmlns:a16="http://schemas.microsoft.com/office/drawing/2014/main" id="{07E88CAE-3F39-424A-80DB-EA4E59BBC958}"/>
              </a:ext>
            </a:extLst>
          </p:cNvPr>
          <p:cNvSpPr txBox="1"/>
          <p:nvPr/>
        </p:nvSpPr>
        <p:spPr>
          <a:xfrm>
            <a:off x="528430" y="2174080"/>
            <a:ext cx="8234569" cy="3554819"/>
          </a:xfrm>
          <a:prstGeom prst="rect">
            <a:avLst/>
          </a:prstGeom>
          <a:solidFill>
            <a:schemeClr val="bg1"/>
          </a:solidFill>
          <a:ln>
            <a:solidFill>
              <a:schemeClr val="tx1"/>
            </a:solidFill>
          </a:ln>
        </p:spPr>
        <p:txBody>
          <a:bodyPr wrap="square" rtlCol="0">
            <a:spAutoFit/>
          </a:bodyPr>
          <a:lstStyle/>
          <a:p>
            <a:pPr>
              <a:spcAft>
                <a:spcPts val="0"/>
              </a:spcAft>
            </a:pPr>
            <a:r>
              <a:rPr lang="en-US" dirty="0">
                <a:solidFill>
                  <a:srgbClr val="FF9933"/>
                </a:solidFill>
                <a:latin typeface="Consolas" panose="020B0609020204030204" pitchFamily="49" charset="0"/>
              </a:rPr>
              <a:t># calculateBMI.py</a:t>
            </a:r>
          </a:p>
          <a:p>
            <a:pPr>
              <a:lnSpc>
                <a:spcPct val="150000"/>
              </a:lnSpc>
              <a:spcAft>
                <a:spcPts val="0"/>
              </a:spcAft>
            </a:pPr>
            <a:r>
              <a:rPr lang="en-US" dirty="0">
                <a:solidFill>
                  <a:srgbClr val="FF9933"/>
                </a:solidFill>
                <a:latin typeface="Consolas" panose="020B0609020204030204" pitchFamily="49" charset="0"/>
              </a:rPr>
              <a:t>#height = float(input("Enter your height in m : "))</a:t>
            </a:r>
          </a:p>
          <a:p>
            <a:pPr>
              <a:spcAft>
                <a:spcPts val="0"/>
              </a:spcAft>
            </a:pPr>
            <a:r>
              <a:rPr lang="en-US" dirty="0">
                <a:solidFill>
                  <a:srgbClr val="FF9933"/>
                </a:solidFill>
                <a:latin typeface="Consolas" panose="020B0609020204030204" pitchFamily="49" charset="0"/>
              </a:rPr>
              <a:t>#weight = float(input("Enter your weight in kg: "))</a:t>
            </a:r>
          </a:p>
          <a:p>
            <a:pPr>
              <a:lnSpc>
                <a:spcPct val="150000"/>
              </a:lnSpc>
              <a:spcAft>
                <a:spcPts val="0"/>
              </a:spcAft>
            </a:pPr>
            <a:r>
              <a:rPr lang="en-US" dirty="0">
                <a:solidFill>
                  <a:srgbClr val="FF9933"/>
                </a:solidFill>
                <a:latin typeface="Consolas" panose="020B0609020204030204" pitchFamily="49" charset="0"/>
              </a:rPr>
              <a:t># perform BMI calculation</a:t>
            </a:r>
          </a:p>
          <a:p>
            <a:pPr>
              <a:spcAft>
                <a:spcPts val="0"/>
              </a:spcAft>
            </a:pPr>
            <a:r>
              <a:rPr lang="en-US" b="1" dirty="0">
                <a:latin typeface="Consolas" panose="020B0609020204030204" pitchFamily="49" charset="0"/>
              </a:rPr>
              <a:t>def </a:t>
            </a:r>
            <a:r>
              <a:rPr lang="en-US" b="1" dirty="0" err="1">
                <a:latin typeface="Consolas" panose="020B0609020204030204" pitchFamily="49" charset="0"/>
              </a:rPr>
              <a:t>calculate_BMI</a:t>
            </a:r>
            <a:r>
              <a:rPr lang="en-US" b="1" dirty="0">
                <a:latin typeface="Consolas" panose="020B0609020204030204" pitchFamily="49" charset="0"/>
              </a:rPr>
              <a:t>(weight, height):</a:t>
            </a:r>
          </a:p>
          <a:p>
            <a:pPr>
              <a:spcAft>
                <a:spcPts val="0"/>
              </a:spcAft>
            </a:pPr>
            <a:endParaRPr lang="en-US" b="1" dirty="0">
              <a:latin typeface="Consolas" panose="020B0609020204030204" pitchFamily="49" charset="0"/>
            </a:endParaRPr>
          </a:p>
          <a:p>
            <a:pPr>
              <a:spcAft>
                <a:spcPts val="0"/>
              </a:spcAft>
            </a:pPr>
            <a:endParaRPr lang="en-US" b="1" dirty="0">
              <a:latin typeface="Consolas" panose="020B0609020204030204" pitchFamily="49" charset="0"/>
            </a:endParaRPr>
          </a:p>
          <a:p>
            <a:pPr>
              <a:spcAft>
                <a:spcPts val="0"/>
              </a:spcAft>
            </a:pPr>
            <a:endParaRPr lang="en-US" b="1" dirty="0">
              <a:latin typeface="Consolas" panose="020B0609020204030204" pitchFamily="49" charset="0"/>
            </a:endParaRPr>
          </a:p>
          <a:p>
            <a:pPr>
              <a:spcAft>
                <a:spcPts val="0"/>
              </a:spcAft>
            </a:pPr>
            <a:r>
              <a:rPr lang="en-US" b="1" dirty="0">
                <a:latin typeface="Consolas" panose="020B0609020204030204" pitchFamily="49" charset="0"/>
              </a:rPr>
              <a:t>    return </a:t>
            </a:r>
            <a:r>
              <a:rPr lang="en-US" b="1" dirty="0" err="1">
                <a:latin typeface="Consolas" panose="020B0609020204030204" pitchFamily="49" charset="0"/>
              </a:rPr>
              <a:t>bmi</a:t>
            </a:r>
            <a:r>
              <a:rPr lang="en-US" b="1" dirty="0">
                <a:latin typeface="Consolas" panose="020B0609020204030204" pitchFamily="49" charset="0"/>
              </a:rPr>
              <a:t>  </a:t>
            </a:r>
            <a:r>
              <a:rPr lang="en-US" dirty="0">
                <a:solidFill>
                  <a:srgbClr val="FF0000"/>
                </a:solidFill>
                <a:latin typeface="Consolas" panose="020B0609020204030204" pitchFamily="49" charset="0"/>
              </a:rPr>
              <a:t># Do not remove this line</a:t>
            </a:r>
            <a:endParaRPr lang="en-US" dirty="0">
              <a:solidFill>
                <a:srgbClr val="0000FF"/>
              </a:solidFill>
              <a:latin typeface="Consolas" panose="020B0609020204030204" pitchFamily="49" charset="0"/>
            </a:endParaRPr>
          </a:p>
          <a:p>
            <a:pPr>
              <a:lnSpc>
                <a:spcPct val="150000"/>
              </a:lnSpc>
              <a:spcAft>
                <a:spcPts val="0"/>
              </a:spcAft>
            </a:pPr>
            <a:r>
              <a:rPr lang="en-US" dirty="0">
                <a:solidFill>
                  <a:srgbClr val="FF0000"/>
                </a:solidFill>
                <a:latin typeface="Consolas" panose="020B0609020204030204" pitchFamily="49" charset="0"/>
              </a:rPr>
              <a:t># Do not remove this line </a:t>
            </a:r>
          </a:p>
          <a:p>
            <a:pPr>
              <a:spcAft>
                <a:spcPts val="0"/>
              </a:spcAft>
            </a:pPr>
            <a:r>
              <a:rPr lang="en-US" b="1" dirty="0" err="1">
                <a:latin typeface="Consolas" panose="020B0609020204030204" pitchFamily="49" charset="0"/>
                <a:cs typeface="Calibri" panose="020F0502020204030204" pitchFamily="34" charset="0"/>
              </a:rPr>
              <a:t>calculate_BMI</a:t>
            </a:r>
            <a:r>
              <a:rPr lang="en-US" b="1" dirty="0">
                <a:latin typeface="Consolas" panose="020B0609020204030204" pitchFamily="49" charset="0"/>
                <a:cs typeface="Calibri" panose="020F0502020204030204" pitchFamily="34" charset="0"/>
              </a:rPr>
              <a:t>(weight, height)  </a:t>
            </a:r>
          </a:p>
        </p:txBody>
      </p:sp>
      <p:sp>
        <p:nvSpPr>
          <p:cNvPr id="9" name="TextBox 8">
            <a:extLst>
              <a:ext uri="{FF2B5EF4-FFF2-40B4-BE49-F238E27FC236}">
                <a16:creationId xmlns:a16="http://schemas.microsoft.com/office/drawing/2014/main" id="{A2615034-1C88-4D9D-A0E0-B910D10EABEC}"/>
              </a:ext>
            </a:extLst>
          </p:cNvPr>
          <p:cNvSpPr txBox="1"/>
          <p:nvPr/>
        </p:nvSpPr>
        <p:spPr>
          <a:xfrm>
            <a:off x="6964016" y="3346002"/>
            <a:ext cx="1540221" cy="646331"/>
          </a:xfrm>
          <a:prstGeom prst="rect">
            <a:avLst/>
          </a:prstGeom>
          <a:noFill/>
          <a:ln>
            <a:solidFill>
              <a:srgbClr val="0000FF"/>
            </a:solidFill>
          </a:ln>
        </p:spPr>
        <p:txBody>
          <a:bodyPr wrap="square" rtlCol="0">
            <a:spAutoFit/>
          </a:bodyPr>
          <a:lstStyle/>
          <a:p>
            <a:r>
              <a:rPr lang="en-SG" dirty="0">
                <a:solidFill>
                  <a:srgbClr val="0000FF"/>
                </a:solidFill>
                <a:latin typeface="Arial Narrow" panose="020B0606020202030204" pitchFamily="34" charset="0"/>
              </a:rPr>
              <a:t>Insert your code here</a:t>
            </a:r>
          </a:p>
        </p:txBody>
      </p:sp>
      <p:cxnSp>
        <p:nvCxnSpPr>
          <p:cNvPr id="11" name="Straight Arrow Connector 10">
            <a:extLst>
              <a:ext uri="{FF2B5EF4-FFF2-40B4-BE49-F238E27FC236}">
                <a16:creationId xmlns:a16="http://schemas.microsoft.com/office/drawing/2014/main" id="{A1D2A397-0D88-438F-A583-EE70136890C1}"/>
              </a:ext>
            </a:extLst>
          </p:cNvPr>
          <p:cNvCxnSpPr/>
          <p:nvPr/>
        </p:nvCxnSpPr>
        <p:spPr>
          <a:xfrm flipH="1">
            <a:off x="6477000" y="3669167"/>
            <a:ext cx="457200" cy="28232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538DD05-DE43-463B-91AD-A10D54351E9F}"/>
              </a:ext>
            </a:extLst>
          </p:cNvPr>
          <p:cNvSpPr txBox="1"/>
          <p:nvPr/>
        </p:nvSpPr>
        <p:spPr>
          <a:xfrm>
            <a:off x="1050234" y="3951490"/>
            <a:ext cx="5913783" cy="707886"/>
          </a:xfrm>
          <a:prstGeom prst="rect">
            <a:avLst/>
          </a:prstGeom>
          <a:solidFill>
            <a:srgbClr val="CCFFFF"/>
          </a:solidFill>
          <a:ln>
            <a:solidFill>
              <a:schemeClr val="tx1"/>
            </a:solidFill>
          </a:ln>
        </p:spPr>
        <p:txBody>
          <a:bodyPr wrap="square" rtlCol="0">
            <a:spAutoFit/>
          </a:bodyPr>
          <a:lstStyle/>
          <a:p>
            <a:pPr>
              <a:spcAft>
                <a:spcPts val="0"/>
              </a:spcAft>
            </a:pPr>
            <a:r>
              <a:rPr lang="en-US" sz="2000">
                <a:solidFill>
                  <a:srgbClr val="0000FF"/>
                </a:solidFill>
                <a:latin typeface="Consolas" panose="020B0609020204030204" pitchFamily="49" charset="0"/>
              </a:rPr>
              <a:t>bmi = weight / (height * height)</a:t>
            </a:r>
          </a:p>
          <a:p>
            <a:pPr>
              <a:spcAft>
                <a:spcPts val="0"/>
              </a:spcAft>
            </a:pPr>
            <a:r>
              <a:rPr lang="en-US" sz="2000">
                <a:solidFill>
                  <a:srgbClr val="0000FF"/>
                </a:solidFill>
                <a:latin typeface="Consolas" panose="020B0609020204030204" pitchFamily="49" charset="0"/>
              </a:rPr>
              <a:t>print("BMI :", bmi)</a:t>
            </a:r>
          </a:p>
        </p:txBody>
      </p:sp>
      <p:sp>
        <p:nvSpPr>
          <p:cNvPr id="10" name="TextBox 9">
            <a:extLst>
              <a:ext uri="{FF2B5EF4-FFF2-40B4-BE49-F238E27FC236}">
                <a16:creationId xmlns:a16="http://schemas.microsoft.com/office/drawing/2014/main" id="{760B08BC-301D-4F3C-BE68-24109F34A7FA}"/>
              </a:ext>
            </a:extLst>
          </p:cNvPr>
          <p:cNvSpPr txBox="1"/>
          <p:nvPr/>
        </p:nvSpPr>
        <p:spPr>
          <a:xfrm>
            <a:off x="7360754" y="2422672"/>
            <a:ext cx="1402245" cy="646331"/>
          </a:xfrm>
          <a:prstGeom prst="rect">
            <a:avLst/>
          </a:prstGeom>
          <a:noFill/>
          <a:ln>
            <a:solidFill>
              <a:srgbClr val="0000FF"/>
            </a:solidFill>
          </a:ln>
        </p:spPr>
        <p:txBody>
          <a:bodyPr wrap="square" rtlCol="0">
            <a:spAutoFit/>
          </a:bodyPr>
          <a:lstStyle/>
          <a:p>
            <a:r>
              <a:rPr lang="en-SG" dirty="0">
                <a:solidFill>
                  <a:srgbClr val="0000FF"/>
                </a:solidFill>
                <a:latin typeface="Arial Narrow" panose="020B0606020202030204" pitchFamily="34" charset="0"/>
              </a:rPr>
              <a:t>Comment out input calls</a:t>
            </a:r>
          </a:p>
        </p:txBody>
      </p:sp>
      <p:sp>
        <p:nvSpPr>
          <p:cNvPr id="4" name="Right Brace 3">
            <a:extLst>
              <a:ext uri="{FF2B5EF4-FFF2-40B4-BE49-F238E27FC236}">
                <a16:creationId xmlns:a16="http://schemas.microsoft.com/office/drawing/2014/main" id="{CED56C73-6B4D-4840-97AA-DD9EDF95E62A}"/>
              </a:ext>
            </a:extLst>
          </p:cNvPr>
          <p:cNvSpPr/>
          <p:nvPr/>
        </p:nvSpPr>
        <p:spPr>
          <a:xfrm>
            <a:off x="7127184" y="2590800"/>
            <a:ext cx="233570" cy="646331"/>
          </a:xfrm>
          <a:prstGeom prst="rightBrace">
            <a:avLst/>
          </a:prstGeom>
          <a:ln w="19050">
            <a:solidFill>
              <a:srgbClr val="0000FF"/>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6396CB85-D69B-4698-8878-61277844AF72}"/>
              </a:ext>
            </a:extLst>
          </p:cNvPr>
          <p:cNvCxnSpPr>
            <a:cxnSpLocks/>
          </p:cNvCxnSpPr>
          <p:nvPr/>
        </p:nvCxnSpPr>
        <p:spPr>
          <a:xfrm>
            <a:off x="381000" y="4572000"/>
            <a:ext cx="669234" cy="24916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8966631-F015-4020-9213-E705087F57EC}"/>
              </a:ext>
            </a:extLst>
          </p:cNvPr>
          <p:cNvCxnSpPr>
            <a:cxnSpLocks/>
          </p:cNvCxnSpPr>
          <p:nvPr/>
        </p:nvCxnSpPr>
        <p:spPr>
          <a:xfrm flipH="1">
            <a:off x="4343400" y="5264864"/>
            <a:ext cx="626166" cy="28256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20" name="Audio 19">
            <a:hlinkClick r:id="" action="ppaction://media"/>
            <a:extLst>
              <a:ext uri="{FF2B5EF4-FFF2-40B4-BE49-F238E27FC236}">
                <a16:creationId xmlns:a16="http://schemas.microsoft.com/office/drawing/2014/main" id="{93AD5D2C-AB0A-48AA-806A-6EF7A133B59A}"/>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3298422041"/>
      </p:ext>
    </p:extLst>
  </p:cSld>
  <p:clrMapOvr>
    <a:masterClrMapping/>
  </p:clrMapOvr>
  <mc:AlternateContent xmlns:mc="http://schemas.openxmlformats.org/markup-compatibility/2006">
    <mc:Choice xmlns:p14="http://schemas.microsoft.com/office/powerpoint/2010/main" Requires="p14">
      <p:transition spd="slow" p14:dur="1250" advTm="47641">
        <p14:flip dir="r"/>
      </p:transition>
    </mc:Choice>
    <mc:Fallback>
      <p:transition spd="slow" advTm="4764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0" presetClass="entr" presetSubtype="0" fill="hold" nodeType="with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500"/>
                                        <p:tgtEl>
                                          <p:spTgt spid="11"/>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wipe(left)">
                                      <p:cBhvr>
                                        <p:cTn id="30" dur="500"/>
                                        <p:tgtEl>
                                          <p:spTgt spid="13"/>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2" fill="hold" nodeType="click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wipe(right)">
                                      <p:cBhvr>
                                        <p:cTn id="3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6" fill="hold" display="0">
                  <p:stCondLst>
                    <p:cond delay="indefinite"/>
                  </p:stCondLst>
                  <p:endCondLst>
                    <p:cond evt="onStopAudio" delay="0">
                      <p:tgtEl>
                        <p:sldTgt/>
                      </p:tgtEl>
                    </p:cond>
                  </p:endCondLst>
                </p:cTn>
                <p:tgtEl>
                  <p:spTgt spid="20"/>
                </p:tgtEl>
              </p:cMediaNode>
            </p:audio>
          </p:childTnLst>
        </p:cTn>
      </p:par>
    </p:tnLst>
    <p:bldLst>
      <p:bldP spid="9" grpId="0" animBg="1"/>
      <p:bldP spid="8" grpId="0" animBg="1"/>
      <p:bldP spid="10" grpId="0" animBg="1"/>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idx="4294967295"/>
          </p:nvPr>
        </p:nvSpPr>
        <p:spPr>
          <a:xfrm>
            <a:off x="76200" y="122238"/>
            <a:ext cx="8991600" cy="563562"/>
          </a:xfrm>
        </p:spPr>
        <p:txBody>
          <a:bodyPr/>
          <a:lstStyle/>
          <a:p>
            <a:pPr>
              <a:defRPr/>
            </a:pPr>
            <a:r>
              <a:rPr lang="en-US" dirty="0"/>
              <a:t>Summary</a:t>
            </a:r>
          </a:p>
        </p:txBody>
      </p:sp>
      <p:sp>
        <p:nvSpPr>
          <p:cNvPr id="8196" name="Rectangle 6"/>
          <p:cNvSpPr>
            <a:spLocks noGrp="1" noChangeArrowheads="1"/>
          </p:cNvSpPr>
          <p:nvPr>
            <p:ph type="body" idx="1"/>
          </p:nvPr>
        </p:nvSpPr>
        <p:spPr>
          <a:xfrm>
            <a:off x="228600" y="884238"/>
            <a:ext cx="8382000" cy="4373562"/>
          </a:xfrm>
        </p:spPr>
        <p:txBody>
          <a:bodyPr/>
          <a:lstStyle/>
          <a:p>
            <a:r>
              <a:rPr lang="en-US" altLang="en-US" dirty="0">
                <a:cs typeface="Arial" panose="020B0604020202020204" pitchFamily="34" charset="0"/>
              </a:rPr>
              <a:t>Functions are blocks of code given a unique name</a:t>
            </a:r>
          </a:p>
          <a:p>
            <a:r>
              <a:rPr lang="en-US" altLang="en-US" dirty="0">
                <a:cs typeface="Arial" panose="020B0604020202020204" pitchFamily="34" charset="0"/>
              </a:rPr>
              <a:t>Reusability </a:t>
            </a:r>
          </a:p>
          <a:p>
            <a:pPr lvl="1"/>
            <a:r>
              <a:rPr lang="en-US" altLang="en-US" dirty="0">
                <a:cs typeface="Arial" panose="020B0604020202020204" pitchFamily="34" charset="0"/>
              </a:rPr>
              <a:t>Once a function is defined, it can be used over and over and over again</a:t>
            </a:r>
          </a:p>
        </p:txBody>
      </p:sp>
      <p:pic>
        <p:nvPicPr>
          <p:cNvPr id="5" name="Audio 4">
            <a:hlinkClick r:id="" action="ppaction://media"/>
            <a:extLst>
              <a:ext uri="{FF2B5EF4-FFF2-40B4-BE49-F238E27FC236}">
                <a16:creationId xmlns:a16="http://schemas.microsoft.com/office/drawing/2014/main" id="{17FF3D85-E177-4A38-957A-135B96A5C4A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547944164"/>
      </p:ext>
    </p:extLst>
  </p:cSld>
  <p:clrMapOvr>
    <a:masterClrMapping/>
  </p:clrMapOvr>
  <mc:AlternateContent xmlns:mc="http://schemas.openxmlformats.org/markup-compatibility/2006" xmlns:p14="http://schemas.microsoft.com/office/powerpoint/2010/main">
    <mc:Choice Requires="p14">
      <p:transition spd="slow" advTm="32850">
        <p14:flip dir="r"/>
      </p:transition>
    </mc:Choice>
    <mc:Fallback xmlns="">
      <p:transition spd="slow" advTm="328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76200" y="122238"/>
            <a:ext cx="8991600" cy="563562"/>
          </a:xfrm>
        </p:spPr>
        <p:txBody>
          <a:bodyPr/>
          <a:lstStyle/>
          <a:p>
            <a:r>
              <a:rPr lang="en-US" dirty="0"/>
              <a:t>Objectives</a:t>
            </a:r>
          </a:p>
        </p:txBody>
      </p:sp>
      <p:sp>
        <p:nvSpPr>
          <p:cNvPr id="3" name="Content Placeholder 2"/>
          <p:cNvSpPr>
            <a:spLocks noGrp="1"/>
          </p:cNvSpPr>
          <p:nvPr>
            <p:ph idx="1"/>
          </p:nvPr>
        </p:nvSpPr>
        <p:spPr/>
        <p:txBody>
          <a:bodyPr/>
          <a:lstStyle/>
          <a:p>
            <a:pPr marL="0" indent="0">
              <a:buNone/>
            </a:pPr>
            <a:r>
              <a:rPr lang="en-US" dirty="0">
                <a:cs typeface="Arial" panose="020B0604020202020204" pitchFamily="34" charset="0"/>
              </a:rPr>
              <a:t>At the end of this lecture, you will ….</a:t>
            </a:r>
          </a:p>
          <a:p>
            <a:pPr marL="0" indent="0">
              <a:buNone/>
            </a:pPr>
            <a:endParaRPr lang="en-US" dirty="0">
              <a:cs typeface="Arial" panose="020B0604020202020204" pitchFamily="34" charset="0"/>
            </a:endParaRPr>
          </a:p>
          <a:p>
            <a:r>
              <a:rPr lang="en-US" dirty="0">
                <a:cs typeface="Arial" panose="020B0604020202020204" pitchFamily="34" charset="0"/>
              </a:rPr>
              <a:t>Understand what is a function</a:t>
            </a:r>
          </a:p>
          <a:p>
            <a:endParaRPr lang="en-US" dirty="0">
              <a:cs typeface="Arial" panose="020B0604020202020204" pitchFamily="34" charset="0"/>
            </a:endParaRPr>
          </a:p>
          <a:p>
            <a:r>
              <a:rPr lang="en-US" dirty="0">
                <a:cs typeface="Arial" panose="020B0604020202020204" pitchFamily="34" charset="0"/>
              </a:rPr>
              <a:t>Be able to create user-defined functions</a:t>
            </a:r>
          </a:p>
          <a:p>
            <a:endParaRPr lang="en-US" dirty="0"/>
          </a:p>
          <a:p>
            <a:endParaRPr lang="en-US" dirty="0"/>
          </a:p>
          <a:p>
            <a:endParaRPr lang="en-US" dirty="0"/>
          </a:p>
        </p:txBody>
      </p:sp>
      <p:pic>
        <p:nvPicPr>
          <p:cNvPr id="5" name="Audio 4">
            <a:hlinkClick r:id="" action="ppaction://media"/>
            <a:extLst>
              <a:ext uri="{FF2B5EF4-FFF2-40B4-BE49-F238E27FC236}">
                <a16:creationId xmlns:a16="http://schemas.microsoft.com/office/drawing/2014/main" id="{9FC336D2-C0AB-4C32-BAD5-FD3B49C4563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531562240"/>
      </p:ext>
    </p:extLst>
  </p:cSld>
  <p:clrMapOvr>
    <a:masterClrMapping/>
  </p:clrMapOvr>
  <mc:AlternateContent xmlns:mc="http://schemas.openxmlformats.org/markup-compatibility/2006" xmlns:p14="http://schemas.microsoft.com/office/powerpoint/2010/main">
    <mc:Choice Requires="p14">
      <p:transition spd="slow" advTm="13073">
        <p14:flip dir="r"/>
      </p:transition>
    </mc:Choice>
    <mc:Fallback xmlns="">
      <p:transition spd="slow" advTm="130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20B09-3737-43B5-8C19-17E690576214}"/>
              </a:ext>
            </a:extLst>
          </p:cNvPr>
          <p:cNvSpPr>
            <a:spLocks noGrp="1"/>
          </p:cNvSpPr>
          <p:nvPr>
            <p:ph type="title" idx="4294967295"/>
          </p:nvPr>
        </p:nvSpPr>
        <p:spPr>
          <a:xfrm>
            <a:off x="76200" y="122238"/>
            <a:ext cx="8991600" cy="563562"/>
          </a:xfrm>
        </p:spPr>
        <p:txBody>
          <a:bodyPr/>
          <a:lstStyle/>
          <a:p>
            <a:r>
              <a:rPr lang="en-SG" dirty="0"/>
              <a:t>What is a Function?</a:t>
            </a:r>
          </a:p>
        </p:txBody>
      </p:sp>
      <p:pic>
        <p:nvPicPr>
          <p:cNvPr id="6" name="Audio 5">
            <a:hlinkClick r:id="" action="ppaction://media"/>
            <a:extLst>
              <a:ext uri="{FF2B5EF4-FFF2-40B4-BE49-F238E27FC236}">
                <a16:creationId xmlns:a16="http://schemas.microsoft.com/office/drawing/2014/main" id="{831A1EB9-6A4E-4023-849B-990A8FAE682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
        <p:nvSpPr>
          <p:cNvPr id="5" name="TextBox 4">
            <a:extLst>
              <a:ext uri="{FF2B5EF4-FFF2-40B4-BE49-F238E27FC236}">
                <a16:creationId xmlns:a16="http://schemas.microsoft.com/office/drawing/2014/main" id="{487049E3-F7AA-4CA8-BB85-14C1899AD6D4}"/>
              </a:ext>
            </a:extLst>
          </p:cNvPr>
          <p:cNvSpPr txBox="1"/>
          <p:nvPr/>
        </p:nvSpPr>
        <p:spPr>
          <a:xfrm>
            <a:off x="266700" y="990600"/>
            <a:ext cx="8610600" cy="3616375"/>
          </a:xfrm>
          <a:prstGeom prst="rect">
            <a:avLst/>
          </a:prstGeom>
          <a:noFill/>
        </p:spPr>
        <p:txBody>
          <a:bodyPr wrap="square" rtlCol="0">
            <a:spAutoFit/>
          </a:bodyPr>
          <a:lstStyle/>
          <a:p>
            <a:pPr marL="0" lvl="0" indent="0">
              <a:spcBef>
                <a:spcPts val="0"/>
              </a:spcBef>
              <a:buNone/>
            </a:pPr>
            <a:r>
              <a:rPr lang="en-US" sz="900" dirty="0">
                <a:solidFill>
                  <a:srgbClr val="0000FF"/>
                </a:solidFill>
                <a:latin typeface="Segoe UI" panose="020B0502040204020203" pitchFamily="34" charset="0"/>
                <a:cs typeface="Segoe UI" panose="020B0502040204020203" pitchFamily="34" charset="0"/>
              </a:rPr>
              <a:t>   </a:t>
            </a:r>
          </a:p>
          <a:p>
            <a:pPr marL="355600" indent="-355600">
              <a:spcBef>
                <a:spcPts val="0"/>
              </a:spcBef>
              <a:buFont typeface="Wingdings" panose="05000000000000000000" pitchFamily="2" charset="2"/>
              <a:buChar char="§"/>
            </a:pPr>
            <a:r>
              <a:rPr lang="en-US" sz="2800" b="1" dirty="0">
                <a:solidFill>
                  <a:srgbClr val="660066"/>
                </a:solidFill>
                <a:latin typeface="Arial Narrow" panose="020B0606020202030204" pitchFamily="34" charset="0"/>
                <a:cs typeface="Segoe UI" panose="020B0502040204020203" pitchFamily="34" charset="0"/>
              </a:rPr>
              <a:t>A </a:t>
            </a:r>
            <a:r>
              <a:rPr lang="en-US" sz="2800" b="1" dirty="0">
                <a:solidFill>
                  <a:srgbClr val="CC0000"/>
                </a:solidFill>
                <a:latin typeface="Arial Narrow" panose="020B0606020202030204" pitchFamily="34" charset="0"/>
                <a:cs typeface="Segoe UI" panose="020B0502040204020203" pitchFamily="34" charset="0"/>
              </a:rPr>
              <a:t>block of statements </a:t>
            </a:r>
            <a:r>
              <a:rPr lang="en-US" sz="2800" b="1" dirty="0">
                <a:solidFill>
                  <a:srgbClr val="660066"/>
                </a:solidFill>
                <a:latin typeface="Arial Narrow" panose="020B0606020202030204" pitchFamily="34" charset="0"/>
                <a:cs typeface="Segoe UI" panose="020B0502040204020203" pitchFamily="34" charset="0"/>
              </a:rPr>
              <a:t>that performs a specific task</a:t>
            </a:r>
          </a:p>
          <a:p>
            <a:pPr marL="0" indent="0">
              <a:spcBef>
                <a:spcPts val="0"/>
              </a:spcBef>
              <a:buNone/>
            </a:pPr>
            <a:r>
              <a:rPr lang="en-US" sz="2800" dirty="0">
                <a:solidFill>
                  <a:srgbClr val="0000FF"/>
                </a:solidFill>
                <a:latin typeface="Arial Narrow" panose="020B0606020202030204" pitchFamily="34" charset="0"/>
                <a:cs typeface="Segoe UI" panose="020B0502040204020203" pitchFamily="34" charset="0"/>
              </a:rPr>
              <a:t>    </a:t>
            </a:r>
            <a:r>
              <a:rPr lang="en-SG" sz="2800" i="1" dirty="0">
                <a:solidFill>
                  <a:srgbClr val="008000"/>
                </a:solidFill>
                <a:latin typeface="Arial Narrow" panose="020B0606020202030204" pitchFamily="34" charset="0"/>
              </a:rPr>
              <a:t>e.g. input(), print(), int(), float(), </a:t>
            </a:r>
            <a:r>
              <a:rPr lang="en-SG" sz="2800" i="1" dirty="0" err="1">
                <a:solidFill>
                  <a:srgbClr val="008000"/>
                </a:solidFill>
                <a:latin typeface="Arial Narrow" panose="020B0606020202030204" pitchFamily="34" charset="0"/>
              </a:rPr>
              <a:t>len</a:t>
            </a:r>
            <a:r>
              <a:rPr lang="en-SG" sz="2800" i="1" dirty="0">
                <a:solidFill>
                  <a:srgbClr val="008000"/>
                </a:solidFill>
                <a:latin typeface="Arial Narrow" panose="020B0606020202030204" pitchFamily="34" charset="0"/>
              </a:rPr>
              <a:t>(), sqrt()</a:t>
            </a:r>
            <a:endParaRPr lang="en-US" sz="2800" i="1" dirty="0">
              <a:solidFill>
                <a:srgbClr val="008000"/>
              </a:solidFill>
              <a:latin typeface="Arial Narrow" panose="020B0606020202030204" pitchFamily="34" charset="0"/>
              <a:cs typeface="Segoe UI" panose="020B0502040204020203" pitchFamily="34" charset="0"/>
            </a:endParaRPr>
          </a:p>
          <a:p>
            <a:pPr marL="0" indent="0">
              <a:spcBef>
                <a:spcPts val="0"/>
              </a:spcBef>
              <a:buNone/>
            </a:pPr>
            <a:r>
              <a:rPr lang="en-SG" sz="1000" i="1" dirty="0">
                <a:solidFill>
                  <a:srgbClr val="0000FF"/>
                </a:solidFill>
                <a:latin typeface="Arial Narrow" panose="020B0606020202030204" pitchFamily="34" charset="0"/>
                <a:cs typeface="Segoe UI" panose="020B0502040204020203" pitchFamily="34" charset="0"/>
              </a:rPr>
              <a:t>   </a:t>
            </a:r>
          </a:p>
          <a:p>
            <a:pPr marL="355600" indent="-355600">
              <a:spcBef>
                <a:spcPts val="0"/>
              </a:spcBef>
              <a:buFont typeface="Wingdings" panose="05000000000000000000" pitchFamily="2" charset="2"/>
              <a:buChar char="§"/>
            </a:pPr>
            <a:r>
              <a:rPr lang="en-US" sz="2800" b="1" dirty="0">
                <a:solidFill>
                  <a:srgbClr val="660066"/>
                </a:solidFill>
                <a:latin typeface="Arial Narrow" panose="020B0606020202030204" pitchFamily="34" charset="0"/>
                <a:cs typeface="Segoe UI" panose="020B0502040204020203" pitchFamily="34" charset="0"/>
              </a:rPr>
              <a:t>Can be re-used over and over again</a:t>
            </a:r>
          </a:p>
          <a:p>
            <a:pPr marL="355600" indent="-355600">
              <a:lnSpc>
                <a:spcPct val="150000"/>
              </a:lnSpc>
              <a:spcBef>
                <a:spcPts val="0"/>
              </a:spcBef>
              <a:buFont typeface="Wingdings" panose="05000000000000000000" pitchFamily="2" charset="2"/>
              <a:buChar char="§"/>
            </a:pPr>
            <a:r>
              <a:rPr lang="en-US" sz="2800" b="1" dirty="0">
                <a:solidFill>
                  <a:srgbClr val="660066"/>
                </a:solidFill>
                <a:latin typeface="Arial Narrow" panose="020B0606020202030204" pitchFamily="34" charset="0"/>
                <a:cs typeface="Segoe UI" panose="020B0502040204020203" pitchFamily="34" charset="0"/>
              </a:rPr>
              <a:t>Reduce the time and effort to write a program</a:t>
            </a:r>
          </a:p>
          <a:p>
            <a:pPr marL="355600" indent="-355600">
              <a:spcBef>
                <a:spcPts val="0"/>
              </a:spcBef>
              <a:buFont typeface="Wingdings" panose="05000000000000000000" pitchFamily="2" charset="2"/>
              <a:buChar char="§"/>
            </a:pPr>
            <a:r>
              <a:rPr lang="en-US" sz="2800" b="1" dirty="0">
                <a:solidFill>
                  <a:srgbClr val="660066"/>
                </a:solidFill>
                <a:latin typeface="Arial Narrow" panose="020B0606020202030204" pitchFamily="34" charset="0"/>
                <a:cs typeface="Segoe UI" panose="020B0502040204020203" pitchFamily="34" charset="0"/>
              </a:rPr>
              <a:t>Program code will be much shorter, clearer and easier to read and understand</a:t>
            </a:r>
          </a:p>
          <a:p>
            <a:pPr>
              <a:spcBef>
                <a:spcPts val="0"/>
              </a:spcBef>
            </a:pPr>
            <a:r>
              <a:rPr lang="en-US" sz="2800" dirty="0">
                <a:solidFill>
                  <a:srgbClr val="0000FF"/>
                </a:solidFill>
                <a:latin typeface="Arial Narrow" panose="020B0606020202030204" pitchFamily="34" charset="0"/>
                <a:cs typeface="Segoe UI" panose="020B0502040204020203" pitchFamily="34" charset="0"/>
              </a:rPr>
              <a:t>  </a:t>
            </a:r>
            <a:endParaRPr lang="en-US" sz="1000" dirty="0">
              <a:solidFill>
                <a:srgbClr val="0000FF"/>
              </a:solidFill>
              <a:latin typeface="Arial Narrow" panose="020B0606020202030204" pitchFamily="34" charset="0"/>
              <a:cs typeface="Segoe UI" panose="020B0502040204020203" pitchFamily="34" charset="0"/>
            </a:endParaRPr>
          </a:p>
        </p:txBody>
      </p:sp>
    </p:spTree>
    <p:extLst>
      <p:ext uri="{BB962C8B-B14F-4D97-AF65-F5344CB8AC3E}">
        <p14:creationId xmlns:p14="http://schemas.microsoft.com/office/powerpoint/2010/main" val="3324268528"/>
      </p:ext>
    </p:extLst>
  </p:cSld>
  <p:clrMapOvr>
    <a:masterClrMapping/>
  </p:clrMapOvr>
  <mc:AlternateContent xmlns:mc="http://schemas.openxmlformats.org/markup-compatibility/2006" xmlns:p14="http://schemas.microsoft.com/office/powerpoint/2010/main">
    <mc:Choice Requires="p14">
      <p:transition spd="slow" advTm="59185">
        <p14:flip dir="r"/>
      </p:transition>
    </mc:Choice>
    <mc:Fallback xmlns="">
      <p:transition spd="slow" advTm="5918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20B09-3737-43B5-8C19-17E690576214}"/>
              </a:ext>
            </a:extLst>
          </p:cNvPr>
          <p:cNvSpPr>
            <a:spLocks noGrp="1"/>
          </p:cNvSpPr>
          <p:nvPr>
            <p:ph type="title" idx="4294967295"/>
          </p:nvPr>
        </p:nvSpPr>
        <p:spPr>
          <a:xfrm>
            <a:off x="76200" y="122238"/>
            <a:ext cx="8991600" cy="563562"/>
          </a:xfrm>
        </p:spPr>
        <p:txBody>
          <a:bodyPr/>
          <a:lstStyle/>
          <a:p>
            <a:r>
              <a:rPr lang="en-SG" dirty="0"/>
              <a:t>User-defined vs. Pre-defined</a:t>
            </a:r>
          </a:p>
        </p:txBody>
      </p:sp>
      <p:pic>
        <p:nvPicPr>
          <p:cNvPr id="6" name="Audio 5">
            <a:hlinkClick r:id="" action="ppaction://media"/>
            <a:extLst>
              <a:ext uri="{FF2B5EF4-FFF2-40B4-BE49-F238E27FC236}">
                <a16:creationId xmlns:a16="http://schemas.microsoft.com/office/drawing/2014/main" id="{06A0E7A1-4142-457E-ACBD-51D9144CE7CC}"/>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
        <p:nvSpPr>
          <p:cNvPr id="7" name="Content Placeholder 2">
            <a:extLst>
              <a:ext uri="{FF2B5EF4-FFF2-40B4-BE49-F238E27FC236}">
                <a16:creationId xmlns:a16="http://schemas.microsoft.com/office/drawing/2014/main" id="{1B327A51-44EF-4B07-9690-D7F3D501665A}"/>
              </a:ext>
            </a:extLst>
          </p:cNvPr>
          <p:cNvSpPr>
            <a:spLocks noGrp="1"/>
          </p:cNvSpPr>
          <p:nvPr>
            <p:ph idx="1"/>
          </p:nvPr>
        </p:nvSpPr>
        <p:spPr>
          <a:xfrm>
            <a:off x="76200" y="884238"/>
            <a:ext cx="8991600" cy="4983162"/>
          </a:xfrm>
        </p:spPr>
        <p:txBody>
          <a:bodyPr/>
          <a:lstStyle/>
          <a:p>
            <a:r>
              <a:rPr lang="en-SG" b="1" dirty="0">
                <a:solidFill>
                  <a:schemeClr val="tx1"/>
                </a:solidFill>
                <a:latin typeface="Arial Narrow" panose="020B0606020202030204" pitchFamily="34" charset="0"/>
              </a:rPr>
              <a:t>We have been using functions from python library </a:t>
            </a:r>
          </a:p>
          <a:p>
            <a:pPr lvl="1"/>
            <a:r>
              <a:rPr lang="en-US" b="1" dirty="0">
                <a:latin typeface="Arial Narrow" panose="020B0606020202030204" pitchFamily="34" charset="0"/>
              </a:rPr>
              <a:t>They are already defined and made available for users to used.</a:t>
            </a:r>
          </a:p>
          <a:p>
            <a:pPr lvl="1"/>
            <a:r>
              <a:rPr lang="en-US" b="1" dirty="0">
                <a:latin typeface="Arial Narrow" panose="020B0606020202030204" pitchFamily="34" charset="0"/>
              </a:rPr>
              <a:t>e.g. </a:t>
            </a:r>
            <a:r>
              <a:rPr lang="en-US" b="1" dirty="0">
                <a:solidFill>
                  <a:srgbClr val="008000"/>
                </a:solidFill>
                <a:latin typeface="Arial Narrow" panose="020B0606020202030204" pitchFamily="34" charset="0"/>
              </a:rPr>
              <a:t>input(), print(), int(), float(), </a:t>
            </a:r>
            <a:r>
              <a:rPr lang="en-US" b="1" dirty="0" err="1">
                <a:solidFill>
                  <a:srgbClr val="008000"/>
                </a:solidFill>
                <a:latin typeface="Arial Narrow" panose="020B0606020202030204" pitchFamily="34" charset="0"/>
              </a:rPr>
              <a:t>len</a:t>
            </a:r>
            <a:r>
              <a:rPr lang="en-US" b="1" dirty="0">
                <a:solidFill>
                  <a:srgbClr val="008000"/>
                </a:solidFill>
                <a:latin typeface="Arial Narrow" panose="020B0606020202030204" pitchFamily="34" charset="0"/>
              </a:rPr>
              <a:t>(), sqrt()</a:t>
            </a:r>
          </a:p>
          <a:p>
            <a:pPr lvl="1"/>
            <a:r>
              <a:rPr lang="en-SG" sz="2200" b="1" dirty="0">
                <a:latin typeface="Arial Narrow" panose="020B0606020202030204" pitchFamily="34" charset="0"/>
              </a:rPr>
              <a:t> </a:t>
            </a:r>
            <a:r>
              <a:rPr lang="en-SG" sz="2200" b="1" dirty="0">
                <a:solidFill>
                  <a:srgbClr val="FF0000"/>
                </a:solidFill>
                <a:latin typeface="Arial Narrow" panose="020B0606020202030204" pitchFamily="34" charset="0"/>
              </a:rPr>
              <a:t> built in/ pre-defined </a:t>
            </a:r>
            <a:r>
              <a:rPr lang="en-SG" sz="2200" b="1" dirty="0">
                <a:latin typeface="Arial Narrow" panose="020B0606020202030204" pitchFamily="34" charset="0"/>
              </a:rPr>
              <a:t>functions</a:t>
            </a:r>
          </a:p>
          <a:p>
            <a:pPr marL="0" indent="0">
              <a:buNone/>
            </a:pPr>
            <a:endParaRPr lang="en-SG" sz="2600" b="1" dirty="0">
              <a:latin typeface="Arial Narrow" panose="020B0606020202030204" pitchFamily="34" charset="0"/>
            </a:endParaRPr>
          </a:p>
          <a:p>
            <a:r>
              <a:rPr lang="en-US" sz="2600" b="1" dirty="0">
                <a:solidFill>
                  <a:schemeClr val="tx1"/>
                </a:solidFill>
                <a:latin typeface="Arial Narrow" panose="020B0606020202030204" pitchFamily="34" charset="0"/>
              </a:rPr>
              <a:t>Programmers need to write their own functions to perform tasks that are peculiar to some specific problem (like earlier example to compute marks for module),  </a:t>
            </a:r>
          </a:p>
          <a:p>
            <a:pPr lvl="1"/>
            <a:r>
              <a:rPr lang="en-US" sz="2200" b="1" dirty="0">
                <a:latin typeface="Arial Narrow" panose="020B0606020202030204" pitchFamily="34" charset="0"/>
              </a:rPr>
              <a:t>so that other programs or parts of program can use it over and over again conveniently.</a:t>
            </a:r>
          </a:p>
          <a:p>
            <a:pPr lvl="1"/>
            <a:r>
              <a:rPr lang="en-SG" b="1" dirty="0">
                <a:latin typeface="Arial Narrow" panose="020B0606020202030204" pitchFamily="34" charset="0"/>
              </a:rPr>
              <a:t>We call these  </a:t>
            </a:r>
            <a:r>
              <a:rPr lang="en-SG" b="1" dirty="0">
                <a:solidFill>
                  <a:srgbClr val="FF0000"/>
                </a:solidFill>
                <a:latin typeface="Arial Narrow" panose="020B0606020202030204" pitchFamily="34" charset="0"/>
              </a:rPr>
              <a:t>user-defined</a:t>
            </a:r>
            <a:r>
              <a:rPr lang="en-SG" b="1" dirty="0">
                <a:latin typeface="Arial Narrow" panose="020B0606020202030204" pitchFamily="34" charset="0"/>
              </a:rPr>
              <a:t> functions</a:t>
            </a:r>
          </a:p>
          <a:p>
            <a:pPr lvl="1"/>
            <a:endParaRPr lang="en-SG" sz="2600" dirty="0"/>
          </a:p>
        </p:txBody>
      </p:sp>
    </p:spTree>
    <p:custDataLst>
      <p:tags r:id="rId1"/>
    </p:custDataLst>
    <p:extLst>
      <p:ext uri="{BB962C8B-B14F-4D97-AF65-F5344CB8AC3E}">
        <p14:creationId xmlns:p14="http://schemas.microsoft.com/office/powerpoint/2010/main" val="2158423258"/>
      </p:ext>
    </p:extLst>
  </p:cSld>
  <p:clrMapOvr>
    <a:masterClrMapping/>
  </p:clrMapOvr>
  <mc:AlternateContent xmlns:mc="http://schemas.openxmlformats.org/markup-compatibility/2006" xmlns:p14="http://schemas.microsoft.com/office/powerpoint/2010/main">
    <mc:Choice Requires="p14">
      <p:transition spd="slow" advTm="57860">
        <p14:flip dir="l"/>
      </p:transition>
    </mc:Choice>
    <mc:Fallback xmlns="">
      <p:transition spd="slow" advTm="5786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76200" y="122238"/>
            <a:ext cx="8991600" cy="563562"/>
          </a:xfrm>
        </p:spPr>
        <p:txBody>
          <a:bodyPr/>
          <a:lstStyle/>
          <a:p>
            <a:r>
              <a:rPr lang="en-SG" dirty="0"/>
              <a:t>Function Definition</a:t>
            </a:r>
          </a:p>
        </p:txBody>
      </p:sp>
      <p:sp>
        <p:nvSpPr>
          <p:cNvPr id="11" name="TextBox 23"/>
          <p:cNvSpPr txBox="1">
            <a:spLocks noChangeArrowheads="1"/>
          </p:cNvSpPr>
          <p:nvPr/>
        </p:nvSpPr>
        <p:spPr bwMode="auto">
          <a:xfrm>
            <a:off x="6830258" y="1523720"/>
            <a:ext cx="2056949" cy="307777"/>
          </a:xfrm>
          <a:prstGeom prst="rect">
            <a:avLst/>
          </a:prstGeom>
          <a:solidFill>
            <a:srgbClr val="CCECFF"/>
          </a:solidFill>
          <a:ln>
            <a:solidFill>
              <a:schemeClr val="tx1"/>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4) End with colon “:”</a:t>
            </a:r>
          </a:p>
        </p:txBody>
      </p:sp>
      <p:sp>
        <p:nvSpPr>
          <p:cNvPr id="15" name="TextBox 23"/>
          <p:cNvSpPr txBox="1">
            <a:spLocks noChangeArrowheads="1"/>
          </p:cNvSpPr>
          <p:nvPr/>
        </p:nvSpPr>
        <p:spPr bwMode="auto">
          <a:xfrm>
            <a:off x="381000" y="1091061"/>
            <a:ext cx="1808534" cy="307777"/>
          </a:xfrm>
          <a:prstGeom prst="rect">
            <a:avLst/>
          </a:prstGeom>
          <a:solidFill>
            <a:srgbClr val="CCECFF"/>
          </a:solidFill>
          <a:ln>
            <a:solidFill>
              <a:schemeClr val="tx1"/>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1) Begin with “</a:t>
            </a:r>
            <a:r>
              <a:rPr lang="en-US" altLang="en-US" sz="1400" dirty="0" err="1">
                <a:solidFill>
                  <a:srgbClr val="C00000"/>
                </a:solidFill>
                <a:latin typeface="Century Gothic" pitchFamily="34" charset="0"/>
              </a:rPr>
              <a:t>def</a:t>
            </a:r>
            <a:r>
              <a:rPr lang="en-US" altLang="en-US" sz="1400" dirty="0">
                <a:solidFill>
                  <a:srgbClr val="C00000"/>
                </a:solidFill>
                <a:latin typeface="Century Gothic" pitchFamily="34" charset="0"/>
              </a:rPr>
              <a:t>”</a:t>
            </a:r>
          </a:p>
        </p:txBody>
      </p:sp>
      <p:sp>
        <p:nvSpPr>
          <p:cNvPr id="20" name="TextBox 23"/>
          <p:cNvSpPr txBox="1">
            <a:spLocks noChangeArrowheads="1"/>
          </p:cNvSpPr>
          <p:nvPr/>
        </p:nvSpPr>
        <p:spPr bwMode="auto">
          <a:xfrm>
            <a:off x="2460078" y="1069755"/>
            <a:ext cx="2111922" cy="307777"/>
          </a:xfrm>
          <a:prstGeom prst="rect">
            <a:avLst/>
          </a:prstGeom>
          <a:solidFill>
            <a:srgbClr val="CCECFF"/>
          </a:solidFill>
          <a:ln>
            <a:solidFill>
              <a:schemeClr val="tx1"/>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2) Name of function</a:t>
            </a:r>
          </a:p>
        </p:txBody>
      </p:sp>
      <p:sp>
        <p:nvSpPr>
          <p:cNvPr id="26" name="TextBox 23"/>
          <p:cNvSpPr txBox="1">
            <a:spLocks noChangeArrowheads="1"/>
          </p:cNvSpPr>
          <p:nvPr/>
        </p:nvSpPr>
        <p:spPr bwMode="auto">
          <a:xfrm>
            <a:off x="4784626" y="1042754"/>
            <a:ext cx="2759173" cy="307777"/>
          </a:xfrm>
          <a:prstGeom prst="rect">
            <a:avLst/>
          </a:prstGeom>
          <a:solidFill>
            <a:srgbClr val="CCECFF"/>
          </a:solidFill>
          <a:ln>
            <a:solidFill>
              <a:schemeClr val="tx1"/>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3) Function parameters, if any</a:t>
            </a:r>
          </a:p>
        </p:txBody>
      </p:sp>
      <p:sp>
        <p:nvSpPr>
          <p:cNvPr id="34" name="TextBox 23">
            <a:extLst>
              <a:ext uri="{FF2B5EF4-FFF2-40B4-BE49-F238E27FC236}">
                <a16:creationId xmlns:a16="http://schemas.microsoft.com/office/drawing/2014/main" id="{171E5091-47D0-47AD-B2B7-DAB5F988CFFD}"/>
              </a:ext>
            </a:extLst>
          </p:cNvPr>
          <p:cNvSpPr txBox="1">
            <a:spLocks noChangeArrowheads="1"/>
          </p:cNvSpPr>
          <p:nvPr/>
        </p:nvSpPr>
        <p:spPr bwMode="auto">
          <a:xfrm>
            <a:off x="5230058" y="3930853"/>
            <a:ext cx="3200400" cy="307777"/>
          </a:xfrm>
          <a:prstGeom prst="rect">
            <a:avLst/>
          </a:prstGeom>
          <a:solidFill>
            <a:srgbClr val="CCECFF"/>
          </a:solidFill>
          <a:ln>
            <a:solidFill>
              <a:schemeClr val="tx1"/>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6) Return result of function, if any</a:t>
            </a:r>
          </a:p>
        </p:txBody>
      </p:sp>
      <p:sp>
        <p:nvSpPr>
          <p:cNvPr id="3" name="TextBox 2">
            <a:extLst>
              <a:ext uri="{FF2B5EF4-FFF2-40B4-BE49-F238E27FC236}">
                <a16:creationId xmlns:a16="http://schemas.microsoft.com/office/drawing/2014/main" id="{8CE485D7-E56F-4B01-A297-59B2918180E7}"/>
              </a:ext>
            </a:extLst>
          </p:cNvPr>
          <p:cNvSpPr txBox="1"/>
          <p:nvPr/>
        </p:nvSpPr>
        <p:spPr>
          <a:xfrm>
            <a:off x="1027922" y="1936112"/>
            <a:ext cx="6658158" cy="1938992"/>
          </a:xfrm>
          <a:prstGeom prst="rect">
            <a:avLst/>
          </a:prstGeom>
          <a:solidFill>
            <a:schemeClr val="bg1"/>
          </a:solidFill>
          <a:ln>
            <a:solidFill>
              <a:schemeClr val="tx1"/>
            </a:solidFill>
          </a:ln>
        </p:spPr>
        <p:txBody>
          <a:bodyPr wrap="square" rtlCol="0">
            <a:spAutoFit/>
          </a:bodyPr>
          <a:lstStyle/>
          <a:p>
            <a:r>
              <a:rPr lang="en-SG" sz="1000" dirty="0">
                <a:solidFill>
                  <a:srgbClr val="FF6600"/>
                </a:solidFill>
                <a:latin typeface="Courier New" panose="02070309020205020404" pitchFamily="49" charset="0"/>
                <a:cs typeface="Courier New" panose="02070309020205020404" pitchFamily="49" charset="0"/>
              </a:rPr>
              <a:t>  </a:t>
            </a:r>
          </a:p>
          <a:p>
            <a:r>
              <a:rPr lang="en-SG" sz="2200" dirty="0">
                <a:solidFill>
                  <a:srgbClr val="FF6600"/>
                </a:solidFill>
                <a:latin typeface="Consolas" panose="020B0609020204030204" pitchFamily="49" charset="0"/>
                <a:cs typeface="Courier New" panose="02070309020205020404" pitchFamily="49" charset="0"/>
              </a:rPr>
              <a:t>def</a:t>
            </a:r>
            <a:r>
              <a:rPr lang="en-SG" sz="2200" dirty="0">
                <a:latin typeface="Consolas" panose="020B0609020204030204" pitchFamily="49" charset="0"/>
                <a:cs typeface="Courier New" panose="02070309020205020404" pitchFamily="49" charset="0"/>
              </a:rPr>
              <a:t> </a:t>
            </a:r>
            <a:r>
              <a:rPr lang="en-SG" sz="2200" dirty="0" err="1">
                <a:solidFill>
                  <a:srgbClr val="0000FF"/>
                </a:solidFill>
                <a:latin typeface="Consolas" panose="020B0609020204030204" pitchFamily="49" charset="0"/>
                <a:cs typeface="Courier New" panose="02070309020205020404" pitchFamily="49" charset="0"/>
              </a:rPr>
              <a:t>function_name</a:t>
            </a:r>
            <a:r>
              <a:rPr lang="en-SG" sz="2200" dirty="0">
                <a:solidFill>
                  <a:srgbClr val="0000FF"/>
                </a:solidFill>
                <a:latin typeface="Consolas" panose="020B0609020204030204" pitchFamily="49" charset="0"/>
                <a:cs typeface="Courier New" panose="02070309020205020404" pitchFamily="49" charset="0"/>
              </a:rPr>
              <a:t>(&lt;parameters&gt;)</a:t>
            </a:r>
            <a:r>
              <a:rPr lang="en-SG" sz="2200" dirty="0">
                <a:latin typeface="Consolas" panose="020B0609020204030204" pitchFamily="49" charset="0"/>
                <a:cs typeface="Courier New" panose="02070309020205020404" pitchFamily="49" charset="0"/>
              </a:rPr>
              <a:t>:</a:t>
            </a:r>
            <a:endParaRPr lang="en-SG" sz="2200" dirty="0">
              <a:solidFill>
                <a:srgbClr val="CC0000"/>
              </a:solidFill>
              <a:latin typeface="Consolas" panose="020B0609020204030204" pitchFamily="49" charset="0"/>
              <a:cs typeface="Courier New" panose="02070309020205020404" pitchFamily="49" charset="0"/>
            </a:endParaRPr>
          </a:p>
          <a:p>
            <a:r>
              <a:rPr lang="en-SG" sz="2200" dirty="0">
                <a:latin typeface="Consolas" panose="020B0609020204030204" pitchFamily="49" charset="0"/>
                <a:cs typeface="Courier New" panose="02070309020205020404" pitchFamily="49" charset="0"/>
              </a:rPr>
              <a:t>    &lt;statement1&gt;</a:t>
            </a:r>
          </a:p>
          <a:p>
            <a:r>
              <a:rPr lang="en-SG" sz="2200" dirty="0">
                <a:latin typeface="Consolas" panose="020B0609020204030204" pitchFamily="49" charset="0"/>
                <a:cs typeface="Courier New" panose="02070309020205020404" pitchFamily="49" charset="0"/>
              </a:rPr>
              <a:t>    . . .</a:t>
            </a:r>
          </a:p>
          <a:p>
            <a:r>
              <a:rPr lang="en-SG" sz="2200" dirty="0">
                <a:latin typeface="Consolas" panose="020B0609020204030204" pitchFamily="49" charset="0"/>
                <a:cs typeface="Courier New" panose="02070309020205020404" pitchFamily="49" charset="0"/>
              </a:rPr>
              <a:t>    &lt;</a:t>
            </a:r>
            <a:r>
              <a:rPr lang="en-SG" sz="2200" dirty="0" err="1">
                <a:latin typeface="Consolas" panose="020B0609020204030204" pitchFamily="49" charset="0"/>
                <a:cs typeface="Courier New" panose="02070309020205020404" pitchFamily="49" charset="0"/>
              </a:rPr>
              <a:t>statementN</a:t>
            </a:r>
            <a:r>
              <a:rPr lang="en-SG" sz="2200" dirty="0">
                <a:latin typeface="Consolas" panose="020B0609020204030204" pitchFamily="49" charset="0"/>
                <a:cs typeface="Courier New" panose="02070309020205020404" pitchFamily="49" charset="0"/>
              </a:rPr>
              <a:t>&gt;</a:t>
            </a:r>
          </a:p>
          <a:p>
            <a:r>
              <a:rPr lang="en-SG" sz="2200" dirty="0">
                <a:latin typeface="Consolas" panose="020B0609020204030204" pitchFamily="49" charset="0"/>
                <a:cs typeface="Courier New" panose="02070309020205020404" pitchFamily="49" charset="0"/>
              </a:rPr>
              <a:t>    &lt;</a:t>
            </a:r>
            <a:r>
              <a:rPr lang="en-SG" sz="2200" dirty="0">
                <a:solidFill>
                  <a:srgbClr val="0000FF"/>
                </a:solidFill>
                <a:latin typeface="Consolas" panose="020B0609020204030204" pitchFamily="49" charset="0"/>
                <a:cs typeface="Courier New" panose="02070309020205020404" pitchFamily="49" charset="0"/>
              </a:rPr>
              <a:t>return</a:t>
            </a:r>
            <a:r>
              <a:rPr lang="en-SG" sz="2200" dirty="0">
                <a:latin typeface="Consolas" panose="020B0609020204030204" pitchFamily="49" charset="0"/>
                <a:cs typeface="Courier New" panose="02070309020205020404" pitchFamily="49" charset="0"/>
              </a:rPr>
              <a:t> &lt;result&gt;&gt;</a:t>
            </a:r>
          </a:p>
        </p:txBody>
      </p:sp>
      <p:cxnSp>
        <p:nvCxnSpPr>
          <p:cNvPr id="8" name="Straight Arrow Connector 7">
            <a:extLst>
              <a:ext uri="{FF2B5EF4-FFF2-40B4-BE49-F238E27FC236}">
                <a16:creationId xmlns:a16="http://schemas.microsoft.com/office/drawing/2014/main" id="{4489E616-C0A0-4F4A-AD5B-2E4BFF9EF7BB}"/>
              </a:ext>
            </a:extLst>
          </p:cNvPr>
          <p:cNvCxnSpPr>
            <a:cxnSpLocks/>
            <a:stCxn id="15" idx="2"/>
          </p:cNvCxnSpPr>
          <p:nvPr/>
        </p:nvCxnSpPr>
        <p:spPr>
          <a:xfrm>
            <a:off x="1285267" y="1398838"/>
            <a:ext cx="10133" cy="734762"/>
          </a:xfrm>
          <a:prstGeom prst="straightConnector1">
            <a:avLst/>
          </a:prstGeom>
          <a:ln>
            <a:solidFill>
              <a:srgbClr val="660066"/>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2B1D8303-A200-4A5D-9494-15E710274CA6}"/>
              </a:ext>
            </a:extLst>
          </p:cNvPr>
          <p:cNvCxnSpPr>
            <a:stCxn id="20" idx="2"/>
          </p:cNvCxnSpPr>
          <p:nvPr/>
        </p:nvCxnSpPr>
        <p:spPr>
          <a:xfrm flipH="1">
            <a:off x="2895600" y="1377532"/>
            <a:ext cx="620439" cy="756068"/>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644A9408-EEE5-4689-B08F-E421F9BC2225}"/>
              </a:ext>
            </a:extLst>
          </p:cNvPr>
          <p:cNvCxnSpPr>
            <a:cxnSpLocks/>
            <a:stCxn id="26" idx="2"/>
          </p:cNvCxnSpPr>
          <p:nvPr/>
        </p:nvCxnSpPr>
        <p:spPr>
          <a:xfrm flipH="1">
            <a:off x="5165629" y="1350531"/>
            <a:ext cx="998584" cy="798724"/>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10935197-A7D9-4889-9B61-BB636ACF7BD7}"/>
              </a:ext>
            </a:extLst>
          </p:cNvPr>
          <p:cNvCxnSpPr>
            <a:cxnSpLocks/>
          </p:cNvCxnSpPr>
          <p:nvPr/>
        </p:nvCxnSpPr>
        <p:spPr>
          <a:xfrm flipH="1">
            <a:off x="6097097" y="1816100"/>
            <a:ext cx="684703" cy="486900"/>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3C80F24B-AAAD-4B8B-ACC9-7B1F49005343}"/>
              </a:ext>
            </a:extLst>
          </p:cNvPr>
          <p:cNvCxnSpPr>
            <a:cxnSpLocks/>
          </p:cNvCxnSpPr>
          <p:nvPr/>
        </p:nvCxnSpPr>
        <p:spPr>
          <a:xfrm flipH="1" flipV="1">
            <a:off x="4357001" y="3709950"/>
            <a:ext cx="801825" cy="394261"/>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27" name="Right Brace 26">
            <a:extLst>
              <a:ext uri="{FF2B5EF4-FFF2-40B4-BE49-F238E27FC236}">
                <a16:creationId xmlns:a16="http://schemas.microsoft.com/office/drawing/2014/main" id="{E1E3FE67-AE8D-4196-9FA0-1F815950FE12}"/>
              </a:ext>
            </a:extLst>
          </p:cNvPr>
          <p:cNvSpPr/>
          <p:nvPr/>
        </p:nvSpPr>
        <p:spPr>
          <a:xfrm>
            <a:off x="3801923" y="2529997"/>
            <a:ext cx="381000" cy="914400"/>
          </a:xfrm>
          <a:prstGeom prst="rightBrace">
            <a:avLst>
              <a:gd name="adj1" fmla="val 25894"/>
              <a:gd name="adj2" fmla="val 50000"/>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p>
        </p:txBody>
      </p:sp>
      <p:sp>
        <p:nvSpPr>
          <p:cNvPr id="33" name="TextBox 23">
            <a:extLst>
              <a:ext uri="{FF2B5EF4-FFF2-40B4-BE49-F238E27FC236}">
                <a16:creationId xmlns:a16="http://schemas.microsoft.com/office/drawing/2014/main" id="{353A7954-4147-4F3F-97C6-640622291FF6}"/>
              </a:ext>
            </a:extLst>
          </p:cNvPr>
          <p:cNvSpPr txBox="1">
            <a:spLocks noChangeArrowheads="1"/>
          </p:cNvSpPr>
          <p:nvPr/>
        </p:nvSpPr>
        <p:spPr bwMode="auto">
          <a:xfrm>
            <a:off x="4357001" y="2840274"/>
            <a:ext cx="2384299" cy="307777"/>
          </a:xfrm>
          <a:prstGeom prst="rect">
            <a:avLst/>
          </a:prstGeom>
          <a:solidFill>
            <a:srgbClr val="CCECFF"/>
          </a:solidFill>
          <a:ln>
            <a:solidFill>
              <a:schemeClr val="tx1"/>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5) Code to do the task</a:t>
            </a:r>
          </a:p>
        </p:txBody>
      </p:sp>
      <p:pic>
        <p:nvPicPr>
          <p:cNvPr id="4" name="Audio 3">
            <a:hlinkClick r:id="" action="ppaction://media"/>
            <a:extLst>
              <a:ext uri="{FF2B5EF4-FFF2-40B4-BE49-F238E27FC236}">
                <a16:creationId xmlns:a16="http://schemas.microsoft.com/office/drawing/2014/main" id="{4C4E2E76-1DEA-43A7-9A54-C24810CB0728}"/>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
        <p:nvSpPr>
          <p:cNvPr id="18" name="TextBox 23">
            <a:extLst>
              <a:ext uri="{FF2B5EF4-FFF2-40B4-BE49-F238E27FC236}">
                <a16:creationId xmlns:a16="http://schemas.microsoft.com/office/drawing/2014/main" id="{1521A979-1FCD-4255-85F7-0808F858E08D}"/>
              </a:ext>
            </a:extLst>
          </p:cNvPr>
          <p:cNvSpPr txBox="1">
            <a:spLocks noChangeArrowheads="1"/>
          </p:cNvSpPr>
          <p:nvPr/>
        </p:nvSpPr>
        <p:spPr bwMode="auto">
          <a:xfrm>
            <a:off x="1027922" y="4104211"/>
            <a:ext cx="2056949" cy="430887"/>
          </a:xfrm>
          <a:prstGeom prst="rect">
            <a:avLst/>
          </a:prstGeom>
          <a:no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2200" dirty="0">
                <a:solidFill>
                  <a:srgbClr val="008000"/>
                </a:solidFill>
                <a:latin typeface="Courier New" panose="02070309020205020404" pitchFamily="49" charset="0"/>
                <a:cs typeface="Courier New" panose="02070309020205020404" pitchFamily="49" charset="0"/>
              </a:rPr>
              <a:t>&lt;&gt; optional</a:t>
            </a:r>
          </a:p>
        </p:txBody>
      </p:sp>
    </p:spTree>
    <p:custDataLst>
      <p:tags r:id="rId1"/>
    </p:custDataLst>
    <p:extLst>
      <p:ext uri="{BB962C8B-B14F-4D97-AF65-F5344CB8AC3E}">
        <p14:creationId xmlns:p14="http://schemas.microsoft.com/office/powerpoint/2010/main" val="2293467664"/>
      </p:ext>
    </p:extLst>
  </p:cSld>
  <p:clrMapOvr>
    <a:masterClrMapping/>
  </p:clrMapOvr>
  <mc:AlternateContent xmlns:mc="http://schemas.openxmlformats.org/markup-compatibility/2006" xmlns:p14="http://schemas.microsoft.com/office/powerpoint/2010/main">
    <mc:Choice Requires="p14">
      <p:transition spd="slow" advTm="51769">
        <p14:flip dir="r"/>
      </p:transition>
    </mc:Choice>
    <mc:Fallback xmlns="">
      <p:transition spd="slow" advTm="5176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up)">
                                      <p:cBhvr>
                                        <p:cTn id="11" dur="500"/>
                                        <p:tgtEl>
                                          <p:spTgt spid="15"/>
                                        </p:tgtEl>
                                      </p:cBhvr>
                                    </p:animEffect>
                                  </p:childTnLst>
                                </p:cTn>
                              </p:par>
                            </p:childTnLst>
                          </p:cTn>
                        </p:par>
                        <p:par>
                          <p:cTn id="12" fill="hold">
                            <p:stCondLst>
                              <p:cond delay="500"/>
                            </p:stCondLst>
                            <p:childTnLst>
                              <p:par>
                                <p:cTn id="13" presetID="22" presetClass="entr" presetSubtype="1"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up)">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1" fill="hold" grpId="0" nodeType="click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wipe(up)">
                                      <p:cBhvr>
                                        <p:cTn id="20" dur="500"/>
                                        <p:tgtEl>
                                          <p:spTgt spid="20"/>
                                        </p:tgtEl>
                                      </p:cBhvr>
                                    </p:animEffect>
                                  </p:childTnLst>
                                </p:cTn>
                              </p:par>
                            </p:childTnLst>
                          </p:cTn>
                        </p:par>
                        <p:par>
                          <p:cTn id="21" fill="hold">
                            <p:stCondLst>
                              <p:cond delay="500"/>
                            </p:stCondLst>
                            <p:childTnLst>
                              <p:par>
                                <p:cTn id="22" presetID="22" presetClass="entr" presetSubtype="1" fill="hold"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wipe(up)">
                                      <p:cBhvr>
                                        <p:cTn id="24" dur="500"/>
                                        <p:tgtEl>
                                          <p:spTgt spid="13"/>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1" fill="hold" grpId="0" nodeType="click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wipe(up)">
                                      <p:cBhvr>
                                        <p:cTn id="29" dur="500"/>
                                        <p:tgtEl>
                                          <p:spTgt spid="26"/>
                                        </p:tgtEl>
                                      </p:cBhvr>
                                    </p:animEffect>
                                  </p:childTnLst>
                                </p:cTn>
                              </p:par>
                            </p:childTnLst>
                          </p:cTn>
                        </p:par>
                        <p:par>
                          <p:cTn id="30" fill="hold">
                            <p:stCondLst>
                              <p:cond delay="500"/>
                            </p:stCondLst>
                            <p:childTnLst>
                              <p:par>
                                <p:cTn id="31" presetID="22" presetClass="entr" presetSubtype="1" fill="hold" nodeType="after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wipe(up)">
                                      <p:cBhvr>
                                        <p:cTn id="33" dur="500"/>
                                        <p:tgtEl>
                                          <p:spTgt spid="17"/>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1" fill="hold" grpId="0" nodeType="click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wipe(up)">
                                      <p:cBhvr>
                                        <p:cTn id="38" dur="500"/>
                                        <p:tgtEl>
                                          <p:spTgt spid="11"/>
                                        </p:tgtEl>
                                      </p:cBhvr>
                                    </p:animEffect>
                                  </p:childTnLst>
                                </p:cTn>
                              </p:par>
                            </p:childTnLst>
                          </p:cTn>
                        </p:par>
                        <p:par>
                          <p:cTn id="39" fill="hold">
                            <p:stCondLst>
                              <p:cond delay="500"/>
                            </p:stCondLst>
                            <p:childTnLst>
                              <p:par>
                                <p:cTn id="40" presetID="22" presetClass="entr" presetSubtype="1" fill="hold" nodeType="after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wipe(up)">
                                      <p:cBhvr>
                                        <p:cTn id="42" dur="500"/>
                                        <p:tgtEl>
                                          <p:spTgt spid="21"/>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2" fill="hold" grpId="0" nodeType="clickEffect">
                                  <p:stCondLst>
                                    <p:cond delay="0"/>
                                  </p:stCondLst>
                                  <p:childTnLst>
                                    <p:set>
                                      <p:cBhvr>
                                        <p:cTn id="46" dur="1" fill="hold">
                                          <p:stCondLst>
                                            <p:cond delay="0"/>
                                          </p:stCondLst>
                                        </p:cTn>
                                        <p:tgtEl>
                                          <p:spTgt spid="33"/>
                                        </p:tgtEl>
                                        <p:attrNameLst>
                                          <p:attrName>style.visibility</p:attrName>
                                        </p:attrNameLst>
                                      </p:cBhvr>
                                      <p:to>
                                        <p:strVal val="visible"/>
                                      </p:to>
                                    </p:set>
                                    <p:animEffect transition="in" filter="wipe(right)">
                                      <p:cBhvr>
                                        <p:cTn id="47" dur="500"/>
                                        <p:tgtEl>
                                          <p:spTgt spid="33"/>
                                        </p:tgtEl>
                                      </p:cBhvr>
                                    </p:animEffect>
                                  </p:childTnLst>
                                </p:cTn>
                              </p:par>
                            </p:childTnLst>
                          </p:cTn>
                        </p:par>
                        <p:par>
                          <p:cTn id="48" fill="hold">
                            <p:stCondLst>
                              <p:cond delay="500"/>
                            </p:stCondLst>
                            <p:childTnLst>
                              <p:par>
                                <p:cTn id="49" presetID="22" presetClass="entr" presetSubtype="2" fill="hold" grpId="0" nodeType="afterEffect">
                                  <p:stCondLst>
                                    <p:cond delay="0"/>
                                  </p:stCondLst>
                                  <p:childTnLst>
                                    <p:set>
                                      <p:cBhvr>
                                        <p:cTn id="50" dur="1" fill="hold">
                                          <p:stCondLst>
                                            <p:cond delay="0"/>
                                          </p:stCondLst>
                                        </p:cTn>
                                        <p:tgtEl>
                                          <p:spTgt spid="27"/>
                                        </p:tgtEl>
                                        <p:attrNameLst>
                                          <p:attrName>style.visibility</p:attrName>
                                        </p:attrNameLst>
                                      </p:cBhvr>
                                      <p:to>
                                        <p:strVal val="visible"/>
                                      </p:to>
                                    </p:set>
                                    <p:animEffect transition="in" filter="wipe(right)">
                                      <p:cBhvr>
                                        <p:cTn id="51" dur="500"/>
                                        <p:tgtEl>
                                          <p:spTgt spid="27"/>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4" fill="hold" grpId="0" nodeType="clickEffect">
                                  <p:stCondLst>
                                    <p:cond delay="0"/>
                                  </p:stCondLst>
                                  <p:childTnLst>
                                    <p:set>
                                      <p:cBhvr>
                                        <p:cTn id="55" dur="1" fill="hold">
                                          <p:stCondLst>
                                            <p:cond delay="0"/>
                                          </p:stCondLst>
                                        </p:cTn>
                                        <p:tgtEl>
                                          <p:spTgt spid="34"/>
                                        </p:tgtEl>
                                        <p:attrNameLst>
                                          <p:attrName>style.visibility</p:attrName>
                                        </p:attrNameLst>
                                      </p:cBhvr>
                                      <p:to>
                                        <p:strVal val="visible"/>
                                      </p:to>
                                    </p:set>
                                    <p:animEffect transition="in" filter="wipe(down)">
                                      <p:cBhvr>
                                        <p:cTn id="56" dur="500"/>
                                        <p:tgtEl>
                                          <p:spTgt spid="34"/>
                                        </p:tgtEl>
                                      </p:cBhvr>
                                    </p:animEffect>
                                  </p:childTnLst>
                                </p:cTn>
                              </p:par>
                            </p:childTnLst>
                          </p:cTn>
                        </p:par>
                        <p:par>
                          <p:cTn id="57" fill="hold">
                            <p:stCondLst>
                              <p:cond delay="500"/>
                            </p:stCondLst>
                            <p:childTnLst>
                              <p:par>
                                <p:cTn id="58" presetID="22" presetClass="entr" presetSubtype="4" fill="hold" nodeType="afterEffect">
                                  <p:stCondLst>
                                    <p:cond delay="0"/>
                                  </p:stCondLst>
                                  <p:childTnLst>
                                    <p:set>
                                      <p:cBhvr>
                                        <p:cTn id="59" dur="1" fill="hold">
                                          <p:stCondLst>
                                            <p:cond delay="0"/>
                                          </p:stCondLst>
                                        </p:cTn>
                                        <p:tgtEl>
                                          <p:spTgt spid="25"/>
                                        </p:tgtEl>
                                        <p:attrNameLst>
                                          <p:attrName>style.visibility</p:attrName>
                                        </p:attrNameLst>
                                      </p:cBhvr>
                                      <p:to>
                                        <p:strVal val="visible"/>
                                      </p:to>
                                    </p:set>
                                    <p:animEffect transition="in" filter="wipe(down)">
                                      <p:cBhvr>
                                        <p:cTn id="6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61" fill="hold" display="0">
                  <p:stCondLst>
                    <p:cond delay="indefinite"/>
                  </p:stCondLst>
                  <p:endCondLst>
                    <p:cond evt="onStopAudio" delay="0">
                      <p:tgtEl>
                        <p:sldTgt/>
                      </p:tgtEl>
                    </p:cond>
                  </p:endCondLst>
                </p:cTn>
                <p:tgtEl>
                  <p:spTgt spid="4"/>
                </p:tgtEl>
              </p:cMediaNode>
            </p:audio>
          </p:childTnLst>
        </p:cTn>
      </p:par>
    </p:tnLst>
    <p:bldLst>
      <p:bldP spid="11" grpId="0" animBg="1"/>
      <p:bldP spid="15" grpId="0" animBg="1"/>
      <p:bldP spid="20" grpId="0" animBg="1"/>
      <p:bldP spid="26" grpId="0" animBg="1"/>
      <p:bldP spid="34" grpId="0" animBg="1"/>
      <p:bldP spid="27" grpId="0" animBg="1"/>
      <p:bldP spid="3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76200" y="122238"/>
            <a:ext cx="8991600" cy="563562"/>
          </a:xfrm>
        </p:spPr>
        <p:txBody>
          <a:bodyPr/>
          <a:lstStyle/>
          <a:p>
            <a:r>
              <a:rPr lang="en-SG" dirty="0"/>
              <a:t>Function Definition</a:t>
            </a:r>
          </a:p>
        </p:txBody>
      </p:sp>
      <p:pic>
        <p:nvPicPr>
          <p:cNvPr id="8" name="Audio 7">
            <a:hlinkClick r:id="" action="ppaction://media"/>
            <a:extLst>
              <a:ext uri="{FF2B5EF4-FFF2-40B4-BE49-F238E27FC236}">
                <a16:creationId xmlns:a16="http://schemas.microsoft.com/office/drawing/2014/main" id="{AA07B08D-422C-418F-91DD-C385433DB121}"/>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
        <p:nvSpPr>
          <p:cNvPr id="16" name="TextBox 15">
            <a:extLst>
              <a:ext uri="{FF2B5EF4-FFF2-40B4-BE49-F238E27FC236}">
                <a16:creationId xmlns:a16="http://schemas.microsoft.com/office/drawing/2014/main" id="{E13A4BA5-9B20-4CBF-B380-A4A44843CF08}"/>
              </a:ext>
            </a:extLst>
          </p:cNvPr>
          <p:cNvSpPr txBox="1"/>
          <p:nvPr/>
        </p:nvSpPr>
        <p:spPr>
          <a:xfrm>
            <a:off x="153318" y="3276600"/>
            <a:ext cx="8914482" cy="2646878"/>
          </a:xfrm>
          <a:prstGeom prst="rect">
            <a:avLst/>
          </a:prstGeom>
          <a:noFill/>
        </p:spPr>
        <p:txBody>
          <a:bodyPr wrap="square" rtlCol="0">
            <a:spAutoFit/>
          </a:bodyPr>
          <a:lstStyle/>
          <a:p>
            <a:pPr marL="342900" indent="-342900">
              <a:buFont typeface="Arial" panose="020B0604020202020204" pitchFamily="34" charset="0"/>
              <a:buChar char="•"/>
            </a:pPr>
            <a:r>
              <a:rPr lang="en-SG" sz="2800" b="1" dirty="0">
                <a:solidFill>
                  <a:srgbClr val="660066"/>
                </a:solidFill>
                <a:latin typeface="Arial Narrow" panose="020B0606020202030204" pitchFamily="34" charset="0"/>
              </a:rPr>
              <a:t>A function may or may not have </a:t>
            </a:r>
            <a:r>
              <a:rPr lang="en-SG" sz="2800" b="1" u="sng" dirty="0">
                <a:solidFill>
                  <a:srgbClr val="660066"/>
                </a:solidFill>
                <a:latin typeface="Arial Narrow" panose="020B0606020202030204" pitchFamily="34" charset="0"/>
              </a:rPr>
              <a:t>parameter</a:t>
            </a:r>
            <a:r>
              <a:rPr lang="en-SG" sz="2800" b="1" dirty="0">
                <a:solidFill>
                  <a:srgbClr val="660066"/>
                </a:solidFill>
                <a:latin typeface="Arial Narrow" panose="020B0606020202030204" pitchFamily="34" charset="0"/>
              </a:rPr>
              <a:t>(s).</a:t>
            </a:r>
          </a:p>
          <a:p>
            <a:pPr marL="628650" lvl="1" indent="-171450">
              <a:buFontTx/>
              <a:buChar char="-"/>
            </a:pPr>
            <a:r>
              <a:rPr lang="en-SG" sz="2400" dirty="0">
                <a:latin typeface="Arial Narrow" panose="020B0606020202030204" pitchFamily="34" charset="0"/>
              </a:rPr>
              <a:t>parameters are data required by the function in order for it to perform its task</a:t>
            </a:r>
          </a:p>
          <a:p>
            <a:pPr marL="342900" indent="-342900">
              <a:lnSpc>
                <a:spcPct val="150000"/>
              </a:lnSpc>
              <a:buFont typeface="Arial" panose="020B0604020202020204" pitchFamily="34" charset="0"/>
              <a:buChar char="•"/>
            </a:pPr>
            <a:r>
              <a:rPr lang="en-SG" sz="2800" b="1" dirty="0">
                <a:solidFill>
                  <a:srgbClr val="660066"/>
                </a:solidFill>
                <a:latin typeface="Arial Narrow" panose="020B0606020202030204" pitchFamily="34" charset="0"/>
              </a:rPr>
              <a:t>A function may or may not have </a:t>
            </a:r>
            <a:r>
              <a:rPr lang="en-SG" sz="2800" b="1" u="sng" dirty="0">
                <a:solidFill>
                  <a:srgbClr val="660066"/>
                </a:solidFill>
                <a:latin typeface="Arial Narrow" panose="020B0606020202030204" pitchFamily="34" charset="0"/>
              </a:rPr>
              <a:t>return</a:t>
            </a:r>
            <a:r>
              <a:rPr lang="en-SG" sz="2800" b="1" dirty="0">
                <a:solidFill>
                  <a:srgbClr val="660066"/>
                </a:solidFill>
                <a:latin typeface="Arial Narrow" panose="020B0606020202030204" pitchFamily="34" charset="0"/>
              </a:rPr>
              <a:t> value.</a:t>
            </a:r>
          </a:p>
          <a:p>
            <a:pPr marL="628650" lvl="1" indent="-171450">
              <a:buFontTx/>
              <a:buChar char="-"/>
            </a:pPr>
            <a:r>
              <a:rPr lang="en-SG" sz="2400" dirty="0">
                <a:latin typeface="Arial Narrow" panose="020B0606020202030204" pitchFamily="34" charset="0"/>
              </a:rPr>
              <a:t>result is passed back to the calling program using the </a:t>
            </a:r>
            <a:r>
              <a:rPr lang="en-SG" sz="2400" b="1" u="sng" dirty="0">
                <a:latin typeface="Arial Narrow" panose="020B0606020202030204" pitchFamily="34" charset="0"/>
              </a:rPr>
              <a:t>return</a:t>
            </a:r>
            <a:r>
              <a:rPr lang="en-SG" sz="2400" dirty="0">
                <a:latin typeface="Arial Narrow" panose="020B0606020202030204" pitchFamily="34" charset="0"/>
              </a:rPr>
              <a:t> statement</a:t>
            </a:r>
          </a:p>
          <a:p>
            <a:pPr marL="628650" lvl="1" indent="-171450">
              <a:buFontTx/>
              <a:buChar char="-"/>
            </a:pPr>
            <a:r>
              <a:rPr lang="en-SG" sz="2400" dirty="0">
                <a:latin typeface="Arial Narrow" panose="020B0606020202030204" pitchFamily="34" charset="0"/>
              </a:rPr>
              <a:t>no return statement is required if no result is to be returned</a:t>
            </a:r>
          </a:p>
        </p:txBody>
      </p:sp>
      <p:sp>
        <p:nvSpPr>
          <p:cNvPr id="20" name="TextBox 19">
            <a:extLst>
              <a:ext uri="{FF2B5EF4-FFF2-40B4-BE49-F238E27FC236}">
                <a16:creationId xmlns:a16="http://schemas.microsoft.com/office/drawing/2014/main" id="{0A07198C-AEC6-400A-9122-A93462B84453}"/>
              </a:ext>
            </a:extLst>
          </p:cNvPr>
          <p:cNvSpPr txBox="1"/>
          <p:nvPr/>
        </p:nvSpPr>
        <p:spPr>
          <a:xfrm>
            <a:off x="444500" y="1385147"/>
            <a:ext cx="8331200" cy="1754326"/>
          </a:xfrm>
          <a:prstGeom prst="rect">
            <a:avLst/>
          </a:prstGeom>
          <a:solidFill>
            <a:schemeClr val="bg1"/>
          </a:solidFill>
          <a:ln>
            <a:solidFill>
              <a:schemeClr val="tx1"/>
            </a:solidFill>
          </a:ln>
        </p:spPr>
        <p:txBody>
          <a:bodyPr wrap="square" rtlCol="0">
            <a:spAutoFit/>
          </a:bodyPr>
          <a:lstStyle/>
          <a:p>
            <a:r>
              <a:rPr lang="en-SG" sz="1000" dirty="0">
                <a:solidFill>
                  <a:srgbClr val="FF6600"/>
                </a:solidFill>
                <a:latin typeface="Courier New" panose="02070309020205020404" pitchFamily="49" charset="0"/>
                <a:cs typeface="Courier New" panose="02070309020205020404" pitchFamily="49" charset="0"/>
              </a:rPr>
              <a:t>  </a:t>
            </a:r>
          </a:p>
          <a:p>
            <a:r>
              <a:rPr lang="en-SG" sz="2200" dirty="0">
                <a:solidFill>
                  <a:srgbClr val="FF6600"/>
                </a:solidFill>
                <a:latin typeface="Consolas" panose="020B0609020204030204" pitchFamily="49" charset="0"/>
                <a:cs typeface="Courier New" panose="02070309020205020404" pitchFamily="49" charset="0"/>
              </a:rPr>
              <a:t>def</a:t>
            </a:r>
            <a:r>
              <a:rPr lang="en-SG" sz="2200" dirty="0">
                <a:latin typeface="Consolas" panose="020B0609020204030204" pitchFamily="49" charset="0"/>
                <a:cs typeface="Courier New" panose="02070309020205020404" pitchFamily="49" charset="0"/>
              </a:rPr>
              <a:t> </a:t>
            </a:r>
            <a:r>
              <a:rPr lang="en-SG" sz="2200" dirty="0" err="1">
                <a:solidFill>
                  <a:srgbClr val="0000FF"/>
                </a:solidFill>
                <a:latin typeface="Consolas" panose="020B0609020204030204" pitchFamily="49" charset="0"/>
                <a:cs typeface="Courier New" panose="02070309020205020404" pitchFamily="49" charset="0"/>
              </a:rPr>
              <a:t>function_name</a:t>
            </a:r>
            <a:r>
              <a:rPr lang="en-SG" sz="2200" dirty="0">
                <a:solidFill>
                  <a:srgbClr val="0000FF"/>
                </a:solidFill>
                <a:latin typeface="Consolas" panose="020B0609020204030204" pitchFamily="49" charset="0"/>
                <a:cs typeface="Courier New" panose="02070309020205020404" pitchFamily="49" charset="0"/>
              </a:rPr>
              <a:t>(</a:t>
            </a:r>
            <a:r>
              <a:rPr lang="en-SG" sz="2200" dirty="0">
                <a:solidFill>
                  <a:srgbClr val="008000"/>
                </a:solidFill>
                <a:latin typeface="Consolas" panose="020B0609020204030204" pitchFamily="49" charset="0"/>
                <a:cs typeface="Courier New" panose="02070309020205020404" pitchFamily="49" charset="0"/>
              </a:rPr>
              <a:t>&lt;parameters&gt;</a:t>
            </a:r>
            <a:r>
              <a:rPr lang="en-SG" sz="2200" dirty="0">
                <a:solidFill>
                  <a:srgbClr val="0000FF"/>
                </a:solidFill>
                <a:latin typeface="Consolas" panose="020B0609020204030204" pitchFamily="49" charset="0"/>
                <a:cs typeface="Courier New" panose="02070309020205020404" pitchFamily="49" charset="0"/>
              </a:rPr>
              <a:t>)</a:t>
            </a:r>
            <a:r>
              <a:rPr lang="en-SG" sz="2200" dirty="0">
                <a:solidFill>
                  <a:srgbClr val="FF6600"/>
                </a:solidFill>
                <a:latin typeface="Consolas" panose="020B0609020204030204" pitchFamily="49" charset="0"/>
                <a:cs typeface="Courier New" panose="02070309020205020404" pitchFamily="49" charset="0"/>
              </a:rPr>
              <a:t>:</a:t>
            </a:r>
          </a:p>
          <a:p>
            <a:r>
              <a:rPr lang="en-SG" sz="2200" dirty="0">
                <a:latin typeface="Consolas" panose="020B0609020204030204" pitchFamily="49" charset="0"/>
                <a:cs typeface="Courier New" panose="02070309020205020404" pitchFamily="49" charset="0"/>
              </a:rPr>
              <a:t>    . . .</a:t>
            </a:r>
          </a:p>
          <a:p>
            <a:r>
              <a:rPr lang="en-SG" sz="2200" dirty="0">
                <a:latin typeface="Consolas" panose="020B0609020204030204" pitchFamily="49" charset="0"/>
                <a:cs typeface="Courier New" panose="02070309020205020404" pitchFamily="49" charset="0"/>
              </a:rPr>
              <a:t>    . . .</a:t>
            </a:r>
          </a:p>
          <a:p>
            <a:r>
              <a:rPr lang="en-SG" sz="2200" dirty="0">
                <a:latin typeface="Consolas" panose="020B0609020204030204" pitchFamily="49" charset="0"/>
                <a:cs typeface="Courier New" panose="02070309020205020404" pitchFamily="49" charset="0"/>
              </a:rPr>
              <a:t>    return </a:t>
            </a:r>
            <a:r>
              <a:rPr lang="en-SG" sz="2200" dirty="0">
                <a:solidFill>
                  <a:srgbClr val="008000"/>
                </a:solidFill>
                <a:latin typeface="Consolas" panose="020B0609020204030204" pitchFamily="49" charset="0"/>
                <a:cs typeface="Courier New" panose="02070309020205020404" pitchFamily="49" charset="0"/>
              </a:rPr>
              <a:t>&lt;result&gt;</a:t>
            </a:r>
          </a:p>
          <a:p>
            <a:r>
              <a:rPr lang="en-SG" sz="1000" dirty="0">
                <a:latin typeface="Consolas" panose="020B0609020204030204" pitchFamily="49" charset="0"/>
                <a:cs typeface="Courier New" panose="02070309020205020404" pitchFamily="49" charset="0"/>
              </a:rPr>
              <a:t>  </a:t>
            </a:r>
          </a:p>
        </p:txBody>
      </p:sp>
      <p:sp>
        <p:nvSpPr>
          <p:cNvPr id="22" name="TextBox 23">
            <a:extLst>
              <a:ext uri="{FF2B5EF4-FFF2-40B4-BE49-F238E27FC236}">
                <a16:creationId xmlns:a16="http://schemas.microsoft.com/office/drawing/2014/main" id="{AC29BB3A-FDE6-4083-A088-9E28AA5803CE}"/>
              </a:ext>
            </a:extLst>
          </p:cNvPr>
          <p:cNvSpPr txBox="1">
            <a:spLocks noChangeArrowheads="1"/>
          </p:cNvSpPr>
          <p:nvPr/>
        </p:nvSpPr>
        <p:spPr bwMode="auto">
          <a:xfrm>
            <a:off x="6069767" y="1559183"/>
            <a:ext cx="1676400" cy="307777"/>
          </a:xfrm>
          <a:prstGeom prst="rect">
            <a:avLst/>
          </a:prstGeom>
          <a:solidFill>
            <a:srgbClr val="CCECFF"/>
          </a:solidFill>
          <a:ln>
            <a:solidFill>
              <a:schemeClr val="tx1"/>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a:solidFill>
                  <a:srgbClr val="0000FF"/>
                </a:solidFill>
                <a:latin typeface="Century Gothic" pitchFamily="34" charset="0"/>
              </a:rPr>
              <a:t>Function Header</a:t>
            </a:r>
            <a:endParaRPr lang="en-US" altLang="en-US" sz="1400" dirty="0">
              <a:solidFill>
                <a:srgbClr val="0000FF"/>
              </a:solidFill>
              <a:latin typeface="Century Gothic" pitchFamily="34" charset="0"/>
            </a:endParaRPr>
          </a:p>
        </p:txBody>
      </p:sp>
      <p:sp>
        <p:nvSpPr>
          <p:cNvPr id="23" name="Right Brace 22">
            <a:extLst>
              <a:ext uri="{FF2B5EF4-FFF2-40B4-BE49-F238E27FC236}">
                <a16:creationId xmlns:a16="http://schemas.microsoft.com/office/drawing/2014/main" id="{A0111CD7-129C-4DA2-8172-28AFA8531685}"/>
              </a:ext>
            </a:extLst>
          </p:cNvPr>
          <p:cNvSpPr/>
          <p:nvPr/>
        </p:nvSpPr>
        <p:spPr>
          <a:xfrm>
            <a:off x="5180768" y="2093158"/>
            <a:ext cx="381000" cy="1033419"/>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p>
        </p:txBody>
      </p:sp>
      <p:sp>
        <p:nvSpPr>
          <p:cNvPr id="24" name="TextBox 23">
            <a:extLst>
              <a:ext uri="{FF2B5EF4-FFF2-40B4-BE49-F238E27FC236}">
                <a16:creationId xmlns:a16="http://schemas.microsoft.com/office/drawing/2014/main" id="{A540CF50-A819-4CDF-A034-E8A75C41424E}"/>
              </a:ext>
            </a:extLst>
          </p:cNvPr>
          <p:cNvSpPr txBox="1">
            <a:spLocks noChangeArrowheads="1"/>
          </p:cNvSpPr>
          <p:nvPr/>
        </p:nvSpPr>
        <p:spPr bwMode="auto">
          <a:xfrm>
            <a:off x="6069767" y="2436072"/>
            <a:ext cx="2007434" cy="307777"/>
          </a:xfrm>
          <a:prstGeom prst="rect">
            <a:avLst/>
          </a:prstGeom>
          <a:solidFill>
            <a:srgbClr val="CCECFF"/>
          </a:solidFill>
          <a:ln>
            <a:solidFill>
              <a:schemeClr val="tx1"/>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a:latin typeface="Century Gothic" pitchFamily="34" charset="0"/>
              </a:rPr>
              <a:t>code to do the task</a:t>
            </a:r>
            <a:endParaRPr lang="en-US" altLang="en-US" sz="1400" dirty="0">
              <a:latin typeface="Century Gothic" pitchFamily="34" charset="0"/>
            </a:endParaRPr>
          </a:p>
        </p:txBody>
      </p:sp>
      <p:sp>
        <p:nvSpPr>
          <p:cNvPr id="27" name="TextBox 26">
            <a:extLst>
              <a:ext uri="{FF2B5EF4-FFF2-40B4-BE49-F238E27FC236}">
                <a16:creationId xmlns:a16="http://schemas.microsoft.com/office/drawing/2014/main" id="{82F2D0A8-F574-4CDB-A8AF-C53A5A297C54}"/>
              </a:ext>
            </a:extLst>
          </p:cNvPr>
          <p:cNvSpPr txBox="1"/>
          <p:nvPr/>
        </p:nvSpPr>
        <p:spPr>
          <a:xfrm>
            <a:off x="368300" y="870591"/>
            <a:ext cx="7924800" cy="523220"/>
          </a:xfrm>
          <a:prstGeom prst="rect">
            <a:avLst/>
          </a:prstGeom>
          <a:noFill/>
        </p:spPr>
        <p:txBody>
          <a:bodyPr wrap="square" rtlCol="0">
            <a:spAutoFit/>
          </a:bodyPr>
          <a:lstStyle/>
          <a:p>
            <a:r>
              <a:rPr lang="en-SG" sz="2800" b="1" dirty="0">
                <a:solidFill>
                  <a:srgbClr val="660066"/>
                </a:solidFill>
                <a:latin typeface="Arial Narrow" panose="020B0606020202030204" pitchFamily="34" charset="0"/>
              </a:rPr>
              <a:t>Format</a:t>
            </a:r>
          </a:p>
        </p:txBody>
      </p:sp>
    </p:spTree>
    <p:custDataLst>
      <p:tags r:id="rId1"/>
    </p:custDataLst>
    <p:extLst>
      <p:ext uri="{BB962C8B-B14F-4D97-AF65-F5344CB8AC3E}">
        <p14:creationId xmlns:p14="http://schemas.microsoft.com/office/powerpoint/2010/main" val="3362814219"/>
      </p:ext>
    </p:extLst>
  </p:cSld>
  <p:clrMapOvr>
    <a:masterClrMapping/>
  </p:clrMapOvr>
  <mc:AlternateContent xmlns:mc="http://schemas.openxmlformats.org/markup-compatibility/2006" xmlns:p14="http://schemas.microsoft.com/office/powerpoint/2010/main">
    <mc:Choice Requires="p14">
      <p:transition spd="slow" advTm="81316">
        <p14:flip dir="r"/>
      </p:transition>
    </mc:Choice>
    <mc:Fallback xmlns="">
      <p:transition spd="slow" advTm="8131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B7FDE-9DEC-409A-AAA8-07D074F61F42}"/>
              </a:ext>
            </a:extLst>
          </p:cNvPr>
          <p:cNvSpPr>
            <a:spLocks noGrp="1"/>
          </p:cNvSpPr>
          <p:nvPr>
            <p:ph type="title" idx="4294967295"/>
          </p:nvPr>
        </p:nvSpPr>
        <p:spPr>
          <a:xfrm>
            <a:off x="76200" y="122238"/>
            <a:ext cx="8991600" cy="563562"/>
          </a:xfrm>
        </p:spPr>
        <p:txBody>
          <a:bodyPr/>
          <a:lstStyle/>
          <a:p>
            <a:r>
              <a:rPr lang="en-SG" dirty="0"/>
              <a:t>Function Call</a:t>
            </a:r>
          </a:p>
        </p:txBody>
      </p:sp>
      <p:sp>
        <p:nvSpPr>
          <p:cNvPr id="3" name="Content Placeholder 2">
            <a:extLst>
              <a:ext uri="{FF2B5EF4-FFF2-40B4-BE49-F238E27FC236}">
                <a16:creationId xmlns:a16="http://schemas.microsoft.com/office/drawing/2014/main" id="{CD72BB32-85FE-473E-B44D-46526EDB173D}"/>
              </a:ext>
            </a:extLst>
          </p:cNvPr>
          <p:cNvSpPr>
            <a:spLocks noGrp="1"/>
          </p:cNvSpPr>
          <p:nvPr>
            <p:ph idx="1"/>
          </p:nvPr>
        </p:nvSpPr>
        <p:spPr>
          <a:xfrm>
            <a:off x="107373" y="1066800"/>
            <a:ext cx="8991600" cy="3759202"/>
          </a:xfrm>
        </p:spPr>
        <p:txBody>
          <a:bodyPr/>
          <a:lstStyle/>
          <a:p>
            <a:r>
              <a:rPr lang="en-US" b="1" dirty="0">
                <a:latin typeface="Arial Narrow" panose="020B0606020202030204" pitchFamily="34" charset="0"/>
              </a:rPr>
              <a:t>A </a:t>
            </a:r>
            <a:r>
              <a:rPr lang="en-US" b="1" dirty="0">
                <a:solidFill>
                  <a:srgbClr val="FF0000"/>
                </a:solidFill>
                <a:latin typeface="Arial Narrow" panose="020B0606020202030204" pitchFamily="34" charset="0"/>
              </a:rPr>
              <a:t>function call </a:t>
            </a:r>
            <a:r>
              <a:rPr lang="en-US" b="1" dirty="0">
                <a:latin typeface="Arial Narrow" panose="020B0606020202030204" pitchFamily="34" charset="0"/>
              </a:rPr>
              <a:t>must be made to use the function</a:t>
            </a:r>
          </a:p>
          <a:p>
            <a:pPr lvl="1"/>
            <a:r>
              <a:rPr lang="en-US" b="1" dirty="0">
                <a:latin typeface="Arial Narrow" panose="020B0606020202030204" pitchFamily="34" charset="0"/>
              </a:rPr>
              <a:t>just like calling a person’s name to do some task!</a:t>
            </a:r>
          </a:p>
          <a:p>
            <a:r>
              <a:rPr lang="en-US" b="1" dirty="0">
                <a:latin typeface="Arial Narrow" panose="020B0606020202030204" pitchFamily="34" charset="0"/>
              </a:rPr>
              <a:t>Function call must match the </a:t>
            </a:r>
            <a:r>
              <a:rPr lang="en-US" b="1" u="sng" dirty="0">
                <a:latin typeface="Arial Narrow" panose="020B0606020202030204" pitchFamily="34" charset="0"/>
              </a:rPr>
              <a:t>function name</a:t>
            </a:r>
            <a:r>
              <a:rPr lang="en-US" b="1" dirty="0">
                <a:latin typeface="Arial Narrow" panose="020B0606020202030204" pitchFamily="34" charset="0"/>
              </a:rPr>
              <a:t> with the parameters, if any</a:t>
            </a:r>
            <a:endParaRPr lang="en-SG" b="1" dirty="0">
              <a:latin typeface="Arial Narrow" panose="020B0606020202030204" pitchFamily="34" charset="0"/>
            </a:endParaRPr>
          </a:p>
        </p:txBody>
      </p:sp>
    </p:spTree>
    <p:extLst>
      <p:ext uri="{BB962C8B-B14F-4D97-AF65-F5344CB8AC3E}">
        <p14:creationId xmlns:p14="http://schemas.microsoft.com/office/powerpoint/2010/main" val="2248498255"/>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76200" y="122238"/>
            <a:ext cx="8991600" cy="563562"/>
          </a:xfrm>
        </p:spPr>
        <p:txBody>
          <a:bodyPr/>
          <a:lstStyle/>
          <a:p>
            <a:r>
              <a:rPr lang="en-SG" dirty="0"/>
              <a:t>Example 1</a:t>
            </a:r>
            <a:endParaRPr lang="en-SG" b="0" i="1" dirty="0"/>
          </a:p>
        </p:txBody>
      </p:sp>
      <p:pic>
        <p:nvPicPr>
          <p:cNvPr id="5" name="Audio 4">
            <a:hlinkClick r:id="" action="ppaction://media"/>
            <a:extLst>
              <a:ext uri="{FF2B5EF4-FFF2-40B4-BE49-F238E27FC236}">
                <a16:creationId xmlns:a16="http://schemas.microsoft.com/office/drawing/2014/main" id="{25697353-DEA8-475A-9D6D-A1B455B0D91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
        <p:nvSpPr>
          <p:cNvPr id="6" name="TextBox 5">
            <a:extLst>
              <a:ext uri="{FF2B5EF4-FFF2-40B4-BE49-F238E27FC236}">
                <a16:creationId xmlns:a16="http://schemas.microsoft.com/office/drawing/2014/main" id="{96B4FE92-BAB2-4CEE-82F2-93DD01C1D136}"/>
              </a:ext>
            </a:extLst>
          </p:cNvPr>
          <p:cNvSpPr txBox="1"/>
          <p:nvPr/>
        </p:nvSpPr>
        <p:spPr>
          <a:xfrm>
            <a:off x="508000" y="972640"/>
            <a:ext cx="7924800" cy="523220"/>
          </a:xfrm>
          <a:prstGeom prst="rect">
            <a:avLst/>
          </a:prstGeom>
          <a:noFill/>
        </p:spPr>
        <p:txBody>
          <a:bodyPr wrap="square" rtlCol="0">
            <a:spAutoFit/>
          </a:bodyPr>
          <a:lstStyle/>
          <a:p>
            <a:pPr marL="457200" indent="-457200">
              <a:buFont typeface="Arial" panose="020B0604020202020204" pitchFamily="34" charset="0"/>
              <a:buChar char="•"/>
            </a:pPr>
            <a:r>
              <a:rPr lang="en-SG" sz="2800" b="1" dirty="0">
                <a:solidFill>
                  <a:srgbClr val="660066"/>
                </a:solidFill>
                <a:latin typeface="Arial Narrow" panose="020B0606020202030204" pitchFamily="34" charset="0"/>
              </a:rPr>
              <a:t>Function with no parameters and no return value</a:t>
            </a:r>
          </a:p>
        </p:txBody>
      </p:sp>
      <p:sp>
        <p:nvSpPr>
          <p:cNvPr id="7" name="TextBox 6">
            <a:extLst>
              <a:ext uri="{FF2B5EF4-FFF2-40B4-BE49-F238E27FC236}">
                <a16:creationId xmlns:a16="http://schemas.microsoft.com/office/drawing/2014/main" id="{01A6C202-0F9E-41E6-8645-0CED1436909E}"/>
              </a:ext>
            </a:extLst>
          </p:cNvPr>
          <p:cNvSpPr txBox="1"/>
          <p:nvPr/>
        </p:nvSpPr>
        <p:spPr>
          <a:xfrm>
            <a:off x="532245" y="1642386"/>
            <a:ext cx="6363855" cy="3631763"/>
          </a:xfrm>
          <a:prstGeom prst="rect">
            <a:avLst/>
          </a:prstGeom>
          <a:solidFill>
            <a:schemeClr val="bg1"/>
          </a:solidFill>
          <a:ln>
            <a:solidFill>
              <a:schemeClr val="tx1"/>
            </a:solidFill>
          </a:ln>
        </p:spPr>
        <p:txBody>
          <a:bodyPr wrap="square" rtlCol="0">
            <a:spAutoFit/>
          </a:bodyPr>
          <a:lstStyle/>
          <a:p>
            <a:r>
              <a:rPr lang="en-SG" sz="1000" dirty="0">
                <a:solidFill>
                  <a:srgbClr val="FF6600"/>
                </a:solidFill>
                <a:latin typeface="Courier New" panose="02070309020205020404" pitchFamily="49" charset="0"/>
                <a:cs typeface="Courier New" panose="02070309020205020404" pitchFamily="49" charset="0"/>
              </a:rPr>
              <a:t>  </a:t>
            </a:r>
          </a:p>
          <a:p>
            <a:r>
              <a:rPr lang="en-US" sz="2200" dirty="0">
                <a:solidFill>
                  <a:srgbClr val="FF6600"/>
                </a:solidFill>
                <a:latin typeface="Consolas" panose="020B0609020204030204" pitchFamily="49" charset="0"/>
                <a:cs typeface="Courier New" panose="02070309020205020404" pitchFamily="49" charset="0"/>
              </a:rPr>
              <a:t># Function to display a menu</a:t>
            </a:r>
            <a:endParaRPr lang="en-SG" sz="2200" dirty="0">
              <a:solidFill>
                <a:srgbClr val="FF6600"/>
              </a:solidFill>
              <a:latin typeface="Consolas" panose="020B0609020204030204" pitchFamily="49" charset="0"/>
              <a:cs typeface="Courier New" panose="02070309020205020404" pitchFamily="49" charset="0"/>
            </a:endParaRPr>
          </a:p>
          <a:p>
            <a:r>
              <a:rPr lang="en-SG" sz="2200" dirty="0">
                <a:solidFill>
                  <a:srgbClr val="FF0000"/>
                </a:solidFill>
                <a:latin typeface="Consolas" panose="020B0609020204030204" pitchFamily="49" charset="0"/>
                <a:cs typeface="Courier New" panose="02070309020205020404" pitchFamily="49" charset="0"/>
              </a:rPr>
              <a:t>def </a:t>
            </a:r>
            <a:r>
              <a:rPr lang="en-SG" sz="2200" dirty="0" err="1">
                <a:solidFill>
                  <a:srgbClr val="0000FF"/>
                </a:solidFill>
                <a:latin typeface="Consolas" panose="020B0609020204030204" pitchFamily="49" charset="0"/>
                <a:cs typeface="Courier New" panose="02070309020205020404" pitchFamily="49" charset="0"/>
              </a:rPr>
              <a:t>display_menu</a:t>
            </a:r>
            <a:r>
              <a:rPr lang="en-SG" sz="2200" dirty="0">
                <a:solidFill>
                  <a:srgbClr val="0000FF"/>
                </a:solidFill>
                <a:latin typeface="Consolas" panose="020B0609020204030204" pitchFamily="49" charset="0"/>
                <a:cs typeface="Courier New" panose="02070309020205020404" pitchFamily="49" charset="0"/>
              </a:rPr>
              <a:t>():</a:t>
            </a:r>
          </a:p>
          <a:p>
            <a:r>
              <a:rPr lang="en-SG" sz="2200" dirty="0">
                <a:latin typeface="Consolas" panose="020B0609020204030204" pitchFamily="49" charset="0"/>
              </a:rPr>
              <a:t>    print(" ------------ Menu ---- ")</a:t>
            </a:r>
          </a:p>
          <a:p>
            <a:r>
              <a:rPr lang="en-SG" sz="2200" dirty="0">
                <a:latin typeface="Consolas" panose="020B0609020204030204" pitchFamily="49" charset="0"/>
              </a:rPr>
              <a:t>    print("| 1  List all products |")</a:t>
            </a:r>
          </a:p>
          <a:p>
            <a:r>
              <a:rPr lang="en-SG" sz="2200" dirty="0">
                <a:latin typeface="Consolas" panose="020B0609020204030204" pitchFamily="49" charset="0"/>
              </a:rPr>
              <a:t>    print("| 2  Add product       |")</a:t>
            </a:r>
          </a:p>
          <a:p>
            <a:r>
              <a:rPr lang="en-SG" sz="2200" dirty="0">
                <a:latin typeface="Consolas" panose="020B0609020204030204" pitchFamily="49" charset="0"/>
              </a:rPr>
              <a:t>    print("| 3  Remove product    |")</a:t>
            </a:r>
          </a:p>
          <a:p>
            <a:r>
              <a:rPr lang="en-SG" sz="2200" dirty="0">
                <a:latin typeface="Consolas" panose="020B0609020204030204" pitchFamily="49" charset="0"/>
              </a:rPr>
              <a:t>    print("| 4  Exit              |")</a:t>
            </a:r>
          </a:p>
          <a:p>
            <a:r>
              <a:rPr lang="en-SG" sz="2200" dirty="0">
                <a:latin typeface="Consolas" panose="020B0609020204030204" pitchFamily="49" charset="0"/>
              </a:rPr>
              <a:t>    print(" ---------------------- ")</a:t>
            </a:r>
          </a:p>
          <a:p>
            <a:endParaRPr lang="en-SG" sz="2200" b="1" dirty="0">
              <a:latin typeface="Courier New" panose="02070309020205020404" pitchFamily="49" charset="0"/>
              <a:cs typeface="Courier New" panose="02070309020205020404" pitchFamily="49" charset="0"/>
            </a:endParaRPr>
          </a:p>
          <a:p>
            <a:r>
              <a:rPr lang="en-SG" sz="2200" b="1" dirty="0" err="1">
                <a:latin typeface="Courier New" panose="02070309020205020404" pitchFamily="49" charset="0"/>
                <a:cs typeface="Courier New" panose="02070309020205020404" pitchFamily="49" charset="0"/>
              </a:rPr>
              <a:t>display_menu</a:t>
            </a:r>
            <a:r>
              <a:rPr lang="en-SG" sz="2200" b="1" dirty="0">
                <a:latin typeface="Courier New" panose="02070309020205020404" pitchFamily="49" charset="0"/>
                <a:cs typeface="Courier New" panose="02070309020205020404" pitchFamily="49" charset="0"/>
              </a:rPr>
              <a:t>()</a:t>
            </a:r>
          </a:p>
        </p:txBody>
      </p:sp>
      <p:sp>
        <p:nvSpPr>
          <p:cNvPr id="8" name="Right Brace 7">
            <a:extLst>
              <a:ext uri="{FF2B5EF4-FFF2-40B4-BE49-F238E27FC236}">
                <a16:creationId xmlns:a16="http://schemas.microsoft.com/office/drawing/2014/main" id="{8C7F3415-E434-45BC-86C1-86899740FDAA}"/>
              </a:ext>
            </a:extLst>
          </p:cNvPr>
          <p:cNvSpPr/>
          <p:nvPr/>
        </p:nvSpPr>
        <p:spPr>
          <a:xfrm>
            <a:off x="6565642" y="2159890"/>
            <a:ext cx="225136" cy="2259681"/>
          </a:xfrm>
          <a:prstGeom prst="rightBrace">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p>
        </p:txBody>
      </p:sp>
      <p:sp>
        <p:nvSpPr>
          <p:cNvPr id="9" name="TextBox 23">
            <a:extLst>
              <a:ext uri="{FF2B5EF4-FFF2-40B4-BE49-F238E27FC236}">
                <a16:creationId xmlns:a16="http://schemas.microsoft.com/office/drawing/2014/main" id="{8092A3E3-D869-4C14-8468-A7C459EC5026}"/>
              </a:ext>
            </a:extLst>
          </p:cNvPr>
          <p:cNvSpPr txBox="1">
            <a:spLocks noChangeArrowheads="1"/>
          </p:cNvSpPr>
          <p:nvPr/>
        </p:nvSpPr>
        <p:spPr bwMode="auto">
          <a:xfrm>
            <a:off x="6896100" y="3150491"/>
            <a:ext cx="1790700" cy="307777"/>
          </a:xfrm>
          <a:prstGeom prst="rect">
            <a:avLst/>
          </a:prstGeom>
          <a:solidFill>
            <a:srgbClr val="CCECFF"/>
          </a:solidFill>
          <a:ln>
            <a:solidFill>
              <a:schemeClr val="tx1"/>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1) Define function</a:t>
            </a:r>
          </a:p>
        </p:txBody>
      </p:sp>
      <p:sp>
        <p:nvSpPr>
          <p:cNvPr id="10" name="TextBox 23">
            <a:extLst>
              <a:ext uri="{FF2B5EF4-FFF2-40B4-BE49-F238E27FC236}">
                <a16:creationId xmlns:a16="http://schemas.microsoft.com/office/drawing/2014/main" id="{3133EF09-8A72-44BF-B9C2-A5BAE0BDCCC0}"/>
              </a:ext>
            </a:extLst>
          </p:cNvPr>
          <p:cNvSpPr txBox="1">
            <a:spLocks noChangeArrowheads="1"/>
          </p:cNvSpPr>
          <p:nvPr/>
        </p:nvSpPr>
        <p:spPr bwMode="auto">
          <a:xfrm>
            <a:off x="6896100" y="4973733"/>
            <a:ext cx="1790700" cy="307777"/>
          </a:xfrm>
          <a:prstGeom prst="rect">
            <a:avLst/>
          </a:prstGeom>
          <a:solidFill>
            <a:srgbClr val="CCECFF"/>
          </a:solidFill>
          <a:ln>
            <a:solidFill>
              <a:schemeClr val="tx1"/>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2) Call function</a:t>
            </a:r>
          </a:p>
        </p:txBody>
      </p:sp>
      <p:cxnSp>
        <p:nvCxnSpPr>
          <p:cNvPr id="11" name="Straight Arrow Connector 10">
            <a:extLst>
              <a:ext uri="{FF2B5EF4-FFF2-40B4-BE49-F238E27FC236}">
                <a16:creationId xmlns:a16="http://schemas.microsoft.com/office/drawing/2014/main" id="{76154CEE-03AD-424C-B0A6-D440C24D4661}"/>
              </a:ext>
            </a:extLst>
          </p:cNvPr>
          <p:cNvCxnSpPr>
            <a:cxnSpLocks/>
          </p:cNvCxnSpPr>
          <p:nvPr/>
        </p:nvCxnSpPr>
        <p:spPr>
          <a:xfrm flipH="1">
            <a:off x="3276600" y="5105400"/>
            <a:ext cx="3514178" cy="0"/>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6779877"/>
      </p:ext>
    </p:extLst>
  </p:cSld>
  <p:clrMapOvr>
    <a:masterClrMapping/>
  </p:clrMapOvr>
  <mc:AlternateContent xmlns:mc="http://schemas.openxmlformats.org/markup-compatibility/2006" xmlns:p14="http://schemas.microsoft.com/office/powerpoint/2010/main">
    <mc:Choice Requires="p14">
      <p:transition spd="slow" advTm="13376">
        <p14:flip dir="r"/>
      </p:transition>
    </mc:Choice>
    <mc:Fallback xmlns="">
      <p:transition spd="slow" advTm="1337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76200" y="122238"/>
            <a:ext cx="8991600" cy="563562"/>
          </a:xfrm>
        </p:spPr>
        <p:txBody>
          <a:bodyPr/>
          <a:lstStyle/>
          <a:p>
            <a:r>
              <a:rPr lang="en-SG" dirty="0"/>
              <a:t>Example 2</a:t>
            </a:r>
          </a:p>
        </p:txBody>
      </p:sp>
      <p:sp>
        <p:nvSpPr>
          <p:cNvPr id="3" name="TextBox 2">
            <a:extLst>
              <a:ext uri="{FF2B5EF4-FFF2-40B4-BE49-F238E27FC236}">
                <a16:creationId xmlns:a16="http://schemas.microsoft.com/office/drawing/2014/main" id="{8CE485D7-E56F-4B01-A297-59B2918180E7}"/>
              </a:ext>
            </a:extLst>
          </p:cNvPr>
          <p:cNvSpPr txBox="1"/>
          <p:nvPr/>
        </p:nvSpPr>
        <p:spPr>
          <a:xfrm>
            <a:off x="508000" y="1659285"/>
            <a:ext cx="5435600" cy="2277547"/>
          </a:xfrm>
          <a:prstGeom prst="rect">
            <a:avLst/>
          </a:prstGeom>
          <a:solidFill>
            <a:schemeClr val="bg1"/>
          </a:solidFill>
          <a:ln>
            <a:solidFill>
              <a:schemeClr val="tx1"/>
            </a:solidFill>
          </a:ln>
        </p:spPr>
        <p:txBody>
          <a:bodyPr wrap="square" rtlCol="0">
            <a:spAutoFit/>
          </a:bodyPr>
          <a:lstStyle/>
          <a:p>
            <a:r>
              <a:rPr lang="en-SG" sz="1000" dirty="0">
                <a:solidFill>
                  <a:srgbClr val="FF6600"/>
                </a:solidFill>
                <a:latin typeface="Courier New" panose="02070309020205020404" pitchFamily="49" charset="0"/>
                <a:cs typeface="Courier New" panose="02070309020205020404" pitchFamily="49" charset="0"/>
              </a:rPr>
              <a:t>  </a:t>
            </a:r>
          </a:p>
          <a:p>
            <a:r>
              <a:rPr lang="en-US" sz="2200" dirty="0">
                <a:solidFill>
                  <a:srgbClr val="FF6600"/>
                </a:solidFill>
                <a:latin typeface="Consolas" panose="020B0609020204030204" pitchFamily="49" charset="0"/>
                <a:cs typeface="Courier New" panose="02070309020205020404" pitchFamily="49" charset="0"/>
              </a:rPr>
              <a:t># Function to print data</a:t>
            </a:r>
          </a:p>
          <a:p>
            <a:r>
              <a:rPr lang="en-US" sz="2200" dirty="0">
                <a:solidFill>
                  <a:srgbClr val="FF0000"/>
                </a:solidFill>
                <a:latin typeface="Consolas" panose="020B0609020204030204" pitchFamily="49" charset="0"/>
                <a:cs typeface="Courier New" panose="02070309020205020404" pitchFamily="49" charset="0"/>
              </a:rPr>
              <a:t>def </a:t>
            </a:r>
            <a:r>
              <a:rPr lang="en-US" sz="2200" dirty="0" err="1">
                <a:solidFill>
                  <a:srgbClr val="0000FF"/>
                </a:solidFill>
                <a:latin typeface="Consolas" panose="020B0609020204030204" pitchFamily="49" charset="0"/>
                <a:cs typeface="Courier New" panose="02070309020205020404" pitchFamily="49" charset="0"/>
              </a:rPr>
              <a:t>print_data</a:t>
            </a:r>
            <a:r>
              <a:rPr lang="en-US" sz="2200" dirty="0">
                <a:solidFill>
                  <a:srgbClr val="0000FF"/>
                </a:solidFill>
                <a:latin typeface="Consolas" panose="020B0609020204030204" pitchFamily="49" charset="0"/>
                <a:cs typeface="Courier New" panose="02070309020205020404" pitchFamily="49" charset="0"/>
              </a:rPr>
              <a:t>(name, id):</a:t>
            </a:r>
          </a:p>
          <a:p>
            <a:r>
              <a:rPr lang="en-US" sz="2200" dirty="0">
                <a:latin typeface="Consolas" panose="020B0609020204030204" pitchFamily="49" charset="0"/>
                <a:cs typeface="Courier New" panose="02070309020205020404" pitchFamily="49" charset="0"/>
              </a:rPr>
              <a:t>    print ('student name ', name)</a:t>
            </a:r>
          </a:p>
          <a:p>
            <a:r>
              <a:rPr lang="en-US" sz="2200" dirty="0">
                <a:latin typeface="Consolas" panose="020B0609020204030204" pitchFamily="49" charset="0"/>
                <a:cs typeface="Courier New" panose="02070309020205020404" pitchFamily="49" charset="0"/>
              </a:rPr>
              <a:t>    print ('student id ', id)</a:t>
            </a:r>
          </a:p>
          <a:p>
            <a:endParaRPr lang="en-US" sz="2200" dirty="0">
              <a:latin typeface="Consolas" panose="020B0609020204030204" pitchFamily="49" charset="0"/>
              <a:cs typeface="Courier New" panose="02070309020205020404" pitchFamily="49" charset="0"/>
            </a:endParaRPr>
          </a:p>
          <a:p>
            <a:r>
              <a:rPr lang="en-US" sz="2200" b="1" dirty="0" err="1">
                <a:latin typeface="Consolas" panose="020B0609020204030204" pitchFamily="49" charset="0"/>
                <a:cs typeface="Courier New" panose="02070309020205020404" pitchFamily="49" charset="0"/>
              </a:rPr>
              <a:t>print_data</a:t>
            </a:r>
            <a:r>
              <a:rPr lang="en-US" sz="2200" b="1" dirty="0">
                <a:latin typeface="Consolas" panose="020B0609020204030204" pitchFamily="49" charset="0"/>
                <a:cs typeface="Courier New" panose="02070309020205020404" pitchFamily="49" charset="0"/>
              </a:rPr>
              <a:t>('John Tan','S1234567')</a:t>
            </a:r>
          </a:p>
        </p:txBody>
      </p:sp>
      <p:sp>
        <p:nvSpPr>
          <p:cNvPr id="4" name="TextBox 3">
            <a:extLst>
              <a:ext uri="{FF2B5EF4-FFF2-40B4-BE49-F238E27FC236}">
                <a16:creationId xmlns:a16="http://schemas.microsoft.com/office/drawing/2014/main" id="{80A675C9-FDC9-4B84-B853-4AC78FD37B62}"/>
              </a:ext>
            </a:extLst>
          </p:cNvPr>
          <p:cNvSpPr txBox="1"/>
          <p:nvPr/>
        </p:nvSpPr>
        <p:spPr>
          <a:xfrm>
            <a:off x="381000" y="1066801"/>
            <a:ext cx="7924800" cy="523220"/>
          </a:xfrm>
          <a:prstGeom prst="rect">
            <a:avLst/>
          </a:prstGeom>
          <a:noFill/>
        </p:spPr>
        <p:txBody>
          <a:bodyPr wrap="square" rtlCol="0">
            <a:spAutoFit/>
          </a:bodyPr>
          <a:lstStyle/>
          <a:p>
            <a:pPr marL="457200" indent="-457200">
              <a:buFont typeface="Arial" panose="020B0604020202020204" pitchFamily="34" charset="0"/>
              <a:buChar char="•"/>
            </a:pPr>
            <a:r>
              <a:rPr lang="en-SG" sz="2800" b="1" dirty="0">
                <a:solidFill>
                  <a:srgbClr val="660066"/>
                </a:solidFill>
                <a:latin typeface="Arial Narrow" panose="020B0606020202030204" pitchFamily="34" charset="0"/>
              </a:rPr>
              <a:t>Function with parameters but no return value</a:t>
            </a:r>
          </a:p>
        </p:txBody>
      </p:sp>
      <p:sp>
        <p:nvSpPr>
          <p:cNvPr id="5" name="Right Brace 4">
            <a:extLst>
              <a:ext uri="{FF2B5EF4-FFF2-40B4-BE49-F238E27FC236}">
                <a16:creationId xmlns:a16="http://schemas.microsoft.com/office/drawing/2014/main" id="{4D7EE8AB-6846-402F-875F-AA4803E6C718}"/>
              </a:ext>
            </a:extLst>
          </p:cNvPr>
          <p:cNvSpPr/>
          <p:nvPr/>
        </p:nvSpPr>
        <p:spPr>
          <a:xfrm>
            <a:off x="6191250" y="2166818"/>
            <a:ext cx="228600" cy="990600"/>
          </a:xfrm>
          <a:prstGeom prst="rightBrace">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p>
        </p:txBody>
      </p:sp>
      <p:sp>
        <p:nvSpPr>
          <p:cNvPr id="6" name="TextBox 23">
            <a:extLst>
              <a:ext uri="{FF2B5EF4-FFF2-40B4-BE49-F238E27FC236}">
                <a16:creationId xmlns:a16="http://schemas.microsoft.com/office/drawing/2014/main" id="{FA338021-A861-493F-AF3C-0F49E3FDB006}"/>
              </a:ext>
            </a:extLst>
          </p:cNvPr>
          <p:cNvSpPr txBox="1">
            <a:spLocks noChangeArrowheads="1"/>
          </p:cNvSpPr>
          <p:nvPr/>
        </p:nvSpPr>
        <p:spPr bwMode="auto">
          <a:xfrm>
            <a:off x="6896100" y="2521989"/>
            <a:ext cx="1739900" cy="307777"/>
          </a:xfrm>
          <a:prstGeom prst="rect">
            <a:avLst/>
          </a:prstGeom>
          <a:solidFill>
            <a:srgbClr val="CCECFF"/>
          </a:solidFill>
          <a:ln>
            <a:solidFill>
              <a:schemeClr val="tx1"/>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1) Define function</a:t>
            </a:r>
          </a:p>
        </p:txBody>
      </p:sp>
      <p:sp>
        <p:nvSpPr>
          <p:cNvPr id="7" name="TextBox 23">
            <a:extLst>
              <a:ext uri="{FF2B5EF4-FFF2-40B4-BE49-F238E27FC236}">
                <a16:creationId xmlns:a16="http://schemas.microsoft.com/office/drawing/2014/main" id="{0E5DC12F-FB83-42FB-9A4B-5066DF51614A}"/>
              </a:ext>
            </a:extLst>
          </p:cNvPr>
          <p:cNvSpPr txBox="1">
            <a:spLocks noChangeArrowheads="1"/>
          </p:cNvSpPr>
          <p:nvPr/>
        </p:nvSpPr>
        <p:spPr bwMode="auto">
          <a:xfrm>
            <a:off x="6896100" y="3607845"/>
            <a:ext cx="2111922" cy="307777"/>
          </a:xfrm>
          <a:prstGeom prst="rect">
            <a:avLst/>
          </a:prstGeom>
          <a:solidFill>
            <a:srgbClr val="CCECFF"/>
          </a:solidFill>
          <a:ln>
            <a:solidFill>
              <a:schemeClr val="tx1"/>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2) Call function</a:t>
            </a:r>
          </a:p>
        </p:txBody>
      </p:sp>
      <p:cxnSp>
        <p:nvCxnSpPr>
          <p:cNvPr id="8" name="Straight Arrow Connector 7">
            <a:extLst>
              <a:ext uri="{FF2B5EF4-FFF2-40B4-BE49-F238E27FC236}">
                <a16:creationId xmlns:a16="http://schemas.microsoft.com/office/drawing/2014/main" id="{FDC207AD-2A69-4EBF-8F8D-1697A05BD930}"/>
              </a:ext>
            </a:extLst>
          </p:cNvPr>
          <p:cNvCxnSpPr>
            <a:cxnSpLocks/>
          </p:cNvCxnSpPr>
          <p:nvPr/>
        </p:nvCxnSpPr>
        <p:spPr>
          <a:xfrm flipH="1">
            <a:off x="5767661" y="3761733"/>
            <a:ext cx="1075778" cy="0"/>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9578441"/>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23.9"/>
</p:tagLst>
</file>

<file path=ppt/tags/tag2.xml><?xml version="1.0" encoding="utf-8"?>
<p:tagLst xmlns:a="http://schemas.openxmlformats.org/drawingml/2006/main" xmlns:r="http://schemas.openxmlformats.org/officeDocument/2006/relationships" xmlns:p="http://schemas.openxmlformats.org/presentationml/2006/main">
  <p:tag name="TIMING" val="|7.2|4.9|8.4|7.2|9.4|7.5"/>
</p:tagLst>
</file>

<file path=ppt/tags/tag3.xml><?xml version="1.0" encoding="utf-8"?>
<p:tagLst xmlns:a="http://schemas.openxmlformats.org/drawingml/2006/main" xmlns:r="http://schemas.openxmlformats.org/officeDocument/2006/relationships" xmlns:p="http://schemas.openxmlformats.org/presentationml/2006/main">
  <p:tag name="TIMING" val="|5.5|13.7|4.3|21.7|6.6"/>
</p:tagLst>
</file>

<file path=ppt/tags/tag4.xml><?xml version="1.0" encoding="utf-8"?>
<p:tagLst xmlns:a="http://schemas.openxmlformats.org/drawingml/2006/main" xmlns:r="http://schemas.openxmlformats.org/officeDocument/2006/relationships" xmlns:p="http://schemas.openxmlformats.org/presentationml/2006/main">
  <p:tag name="TIMING" val="|6.3"/>
</p:tagLst>
</file>

<file path=ppt/tags/tag5.xml><?xml version="1.0" encoding="utf-8"?>
<p:tagLst xmlns:a="http://schemas.openxmlformats.org/drawingml/2006/main" xmlns:r="http://schemas.openxmlformats.org/officeDocument/2006/relationships" xmlns:p="http://schemas.openxmlformats.org/presentationml/2006/main">
  <p:tag name="TIMING" val="|28.9|6.8|3.7|3.2"/>
</p:tagLst>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A5B4D96DB587E42989A6DA86F8D438D" ma:contentTypeVersion="15" ma:contentTypeDescription="Create a new document." ma:contentTypeScope="" ma:versionID="b50e62bb8af338cfa1e56ab6f704d944">
  <xsd:schema xmlns:xsd="http://www.w3.org/2001/XMLSchema" xmlns:xs="http://www.w3.org/2001/XMLSchema" xmlns:p="http://schemas.microsoft.com/office/2006/metadata/properties" xmlns:ns1="http://schemas.microsoft.com/sharepoint/v3" xmlns:ns2="ca7cff02-f992-47a1-a703-ade4bd02634a" xmlns:ns3="9552dbef-7a6a-4b43-9b20-c56e2880b8c9" targetNamespace="http://schemas.microsoft.com/office/2006/metadata/properties" ma:root="true" ma:fieldsID="b7fd74865d684d29b5d05a540b961d35" ns1:_="" ns2:_="" ns3:_="">
    <xsd:import namespace="http://schemas.microsoft.com/sharepoint/v3"/>
    <xsd:import namespace="ca7cff02-f992-47a1-a703-ade4bd02634a"/>
    <xsd:import namespace="9552dbef-7a6a-4b43-9b20-c56e2880b8c9"/>
    <xsd:element name="properties">
      <xsd:complexType>
        <xsd:sequence>
          <xsd:element name="documentManagement">
            <xsd:complexType>
              <xsd:all>
                <xsd:element ref="ns1:_ip_UnifiedCompliancePolicyProperties" minOccurs="0"/>
                <xsd:element ref="ns1:_ip_UnifiedCompliancePolicyUIAction" minOccurs="0"/>
                <xsd:element ref="ns2:MediaServiceMetadata" minOccurs="0"/>
                <xsd:element ref="ns2:MediaServiceFastMetadata" minOccurs="0"/>
                <xsd:element ref="ns2:MediaLengthInSeconds" minOccurs="0"/>
                <xsd:element ref="ns3:SharedWithUsers" minOccurs="0"/>
                <xsd:element ref="ns3:SharedWithDetails" minOccurs="0"/>
                <xsd:element ref="ns2:MediaServiceDateTaken"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8" nillable="true" ma:displayName="Unified Compliance Policy Properties" ma:hidden="true" ma:internalName="_ip_UnifiedCompliancePolicyProperties">
      <xsd:simpleType>
        <xsd:restriction base="dms:Note"/>
      </xsd:simpleType>
    </xsd:element>
    <xsd:element name="_ip_UnifiedCompliancePolicyUIAction" ma:index="9"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a7cff02-f992-47a1-a703-ade4bd02634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LengthInSeconds" ma:index="12" nillable="true" ma:displayName="MediaLengthInSeconds" ma:hidden="true" ma:internalName="MediaLengthInSeconds" ma:readOnly="true">
      <xsd:simpleType>
        <xsd:restriction base="dms:Unknown"/>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19677b16-c5f4-496b-b09b-a25880eeb70d"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552dbef-7a6a-4b43-9b20-c56e2880b8c9"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TaxCatchAll" ma:index="18" nillable="true" ma:displayName="Taxonomy Catch All Column" ma:hidden="true" ma:list="{7374b399-ab63-44db-9bdf-2ccad3a5de9b}" ma:internalName="TaxCatchAll" ma:showField="CatchAllData" ma:web="9552dbef-7a6a-4b43-9b20-c56e2880b8c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TaxCatchAll xmlns="9552dbef-7a6a-4b43-9b20-c56e2880b8c9" xsi:nil="true"/>
    <lcf76f155ced4ddcb4097134ff3c332f xmlns="ca7cff02-f992-47a1-a703-ade4bd02634a">
      <Terms xmlns="http://schemas.microsoft.com/office/infopath/2007/PartnerControls"/>
    </lcf76f155ced4ddcb4097134ff3c332f>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817991C-A2EA-48EB-991C-1AC438EE406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a7cff02-f992-47a1-a703-ade4bd02634a"/>
    <ds:schemaRef ds:uri="9552dbef-7a6a-4b43-9b20-c56e2880b8c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AA3A1DB-0218-4DAB-B296-55BC54C3B8E9}">
  <ds:schemaRefs>
    <ds:schemaRef ds:uri="http://schemas.microsoft.com/sharepoint/v3"/>
    <ds:schemaRef ds:uri="http://schemas.microsoft.com/office/infopath/2007/PartnerControls"/>
    <ds:schemaRef ds:uri="http://schemas.openxmlformats.org/package/2006/metadata/core-properties"/>
    <ds:schemaRef ds:uri="http://purl.org/dc/terms/"/>
    <ds:schemaRef ds:uri="http://schemas.microsoft.com/office/2006/documentManagement/types"/>
    <ds:schemaRef ds:uri="http://schemas.microsoft.com/office/2006/metadata/properties"/>
    <ds:schemaRef ds:uri="9552dbef-7a6a-4b43-9b20-c56e2880b8c9"/>
    <ds:schemaRef ds:uri="http://purl.org/dc/dcmitype/"/>
    <ds:schemaRef ds:uri="http://www.w3.org/XML/1998/namespace"/>
    <ds:schemaRef ds:uri="ca7cff02-f992-47a1-a703-ade4bd02634a"/>
    <ds:schemaRef ds:uri="http://purl.org/dc/elements/1.1/"/>
  </ds:schemaRefs>
</ds:datastoreItem>
</file>

<file path=customXml/itemProps3.xml><?xml version="1.0" encoding="utf-8"?>
<ds:datastoreItem xmlns:ds="http://schemas.openxmlformats.org/officeDocument/2006/customXml" ds:itemID="{4332BD09-C253-4939-AE7B-D25F87AFE1F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6950</TotalTime>
  <Words>2260</Words>
  <Application>Microsoft Office PowerPoint</Application>
  <PresentationFormat>On-screen Show (4:3)</PresentationFormat>
  <Paragraphs>199</Paragraphs>
  <Slides>14</Slides>
  <Notes>14</Notes>
  <HiddenSlides>0</HiddenSlides>
  <MMClips>11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14</vt:i4>
      </vt:variant>
    </vt:vector>
  </HeadingPairs>
  <TitlesOfParts>
    <vt:vector size="25" baseType="lpstr">
      <vt:lpstr>Arial</vt:lpstr>
      <vt:lpstr>Arial Narrow</vt:lpstr>
      <vt:lpstr>Calibri</vt:lpstr>
      <vt:lpstr>Century Gothic</vt:lpstr>
      <vt:lpstr>Consolas</vt:lpstr>
      <vt:lpstr>Courier New</vt:lpstr>
      <vt:lpstr>Kristen ITC</vt:lpstr>
      <vt:lpstr>Segoe UI</vt:lpstr>
      <vt:lpstr>Tahoma</vt:lpstr>
      <vt:lpstr>Wingdings</vt:lpstr>
      <vt:lpstr>Default Design</vt:lpstr>
      <vt:lpstr>PowerPoint Presentation</vt:lpstr>
      <vt:lpstr>Objectives</vt:lpstr>
      <vt:lpstr>What is a Function?</vt:lpstr>
      <vt:lpstr>User-defined vs. Pre-defined</vt:lpstr>
      <vt:lpstr>Function Definition</vt:lpstr>
      <vt:lpstr>Function Definition</vt:lpstr>
      <vt:lpstr>Function Call</vt:lpstr>
      <vt:lpstr>Example 1</vt:lpstr>
      <vt:lpstr>Example 2</vt:lpstr>
      <vt:lpstr>Example 3</vt:lpstr>
      <vt:lpstr>Example 4</vt:lpstr>
      <vt:lpstr>PowerPoint Presentation</vt:lpstr>
      <vt:lpstr>Coursemology</vt:lpstr>
      <vt:lpstr>Summary</vt:lpstr>
    </vt:vector>
  </TitlesOfParts>
  <Company>Ngee Ann Polytechnic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Ong-Quek Mui Hoon</dc:creator>
  <cp:lastModifiedBy>Mui Hoon ONG-QUEK (NP)</cp:lastModifiedBy>
  <cp:revision>912</cp:revision>
  <dcterms:created xsi:type="dcterms:W3CDTF">2010-03-15T07:19:17Z</dcterms:created>
  <dcterms:modified xsi:type="dcterms:W3CDTF">2023-04-25T05:36:59Z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0x010100DA5B4D96DB587E42989A6DA86F8D438D</vt:lpwstr>
  </property>
  <property fmtid="{D5CDD505-2E9C-101B-9397-08002B2CF9AE}" pid="3" name="MSIP_Label_30286cb9-b49f-4646-87a5-340028348160_Enabled">
    <vt:lpwstr>true</vt:lpwstr>
  </property>
  <property fmtid="{D5CDD505-2E9C-101B-9397-08002B2CF9AE}" pid="4" name="MSIP_Label_30286cb9-b49f-4646-87a5-340028348160_SetDate">
    <vt:lpwstr>2023-04-25T05:36:49Z</vt:lpwstr>
  </property>
  <property fmtid="{D5CDD505-2E9C-101B-9397-08002B2CF9AE}" pid="5" name="MSIP_Label_30286cb9-b49f-4646-87a5-340028348160_Method">
    <vt:lpwstr>Standard</vt:lpwstr>
  </property>
  <property fmtid="{D5CDD505-2E9C-101B-9397-08002B2CF9AE}" pid="6" name="MSIP_Label_30286cb9-b49f-4646-87a5-340028348160_Name">
    <vt:lpwstr>30286cb9-b49f-4646-87a5-340028348160</vt:lpwstr>
  </property>
  <property fmtid="{D5CDD505-2E9C-101B-9397-08002B2CF9AE}" pid="7" name="MSIP_Label_30286cb9-b49f-4646-87a5-340028348160_SiteId">
    <vt:lpwstr>cba9e115-3016-4462-a1ab-a565cba0cdf1</vt:lpwstr>
  </property>
  <property fmtid="{D5CDD505-2E9C-101B-9397-08002B2CF9AE}" pid="8" name="MSIP_Label_30286cb9-b49f-4646-87a5-340028348160_ActionId">
    <vt:lpwstr>7bac7093-2723-4f20-8add-bcccd5cc8284</vt:lpwstr>
  </property>
  <property fmtid="{D5CDD505-2E9C-101B-9397-08002B2CF9AE}" pid="9" name="MSIP_Label_30286cb9-b49f-4646-87a5-340028348160_ContentBits">
    <vt:lpwstr>1</vt:lpwstr>
  </property>
</Properties>
</file>

<file path=docProps/thumbnail.jpeg>
</file>